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258" r:id="rId2"/>
    <p:sldId id="495" r:id="rId3"/>
    <p:sldId id="336" r:id="rId4"/>
    <p:sldId id="593" r:id="rId5"/>
    <p:sldId id="639" r:id="rId6"/>
    <p:sldId id="659" r:id="rId7"/>
    <p:sldId id="594" r:id="rId8"/>
    <p:sldId id="595" r:id="rId9"/>
    <p:sldId id="596" r:id="rId10"/>
    <p:sldId id="597" r:id="rId11"/>
    <p:sldId id="598" r:id="rId12"/>
    <p:sldId id="660" r:id="rId13"/>
    <p:sldId id="600" r:id="rId14"/>
    <p:sldId id="654" r:id="rId15"/>
    <p:sldId id="601" r:id="rId16"/>
    <p:sldId id="652" r:id="rId17"/>
    <p:sldId id="653" r:id="rId18"/>
    <p:sldId id="603" r:id="rId19"/>
    <p:sldId id="604" r:id="rId20"/>
    <p:sldId id="656" r:id="rId21"/>
    <p:sldId id="605" r:id="rId22"/>
    <p:sldId id="606" r:id="rId23"/>
    <p:sldId id="607" r:id="rId24"/>
    <p:sldId id="608" r:id="rId25"/>
    <p:sldId id="609" r:id="rId26"/>
    <p:sldId id="610" r:id="rId27"/>
    <p:sldId id="611" r:id="rId28"/>
    <p:sldId id="655" r:id="rId29"/>
    <p:sldId id="657" r:id="rId30"/>
    <p:sldId id="612" r:id="rId31"/>
    <p:sldId id="642" r:id="rId32"/>
    <p:sldId id="613" r:id="rId33"/>
    <p:sldId id="643" r:id="rId34"/>
    <p:sldId id="645" r:id="rId35"/>
    <p:sldId id="646" r:id="rId36"/>
    <p:sldId id="647" r:id="rId37"/>
    <p:sldId id="648" r:id="rId38"/>
    <p:sldId id="650" r:id="rId39"/>
    <p:sldId id="649" r:id="rId40"/>
    <p:sldId id="614" r:id="rId41"/>
    <p:sldId id="615" r:id="rId42"/>
    <p:sldId id="616" r:id="rId43"/>
    <p:sldId id="617" r:id="rId44"/>
    <p:sldId id="618" r:id="rId45"/>
    <p:sldId id="619" r:id="rId46"/>
    <p:sldId id="621" r:id="rId47"/>
    <p:sldId id="641" r:id="rId48"/>
    <p:sldId id="622" r:id="rId49"/>
    <p:sldId id="644" r:id="rId50"/>
    <p:sldId id="623" r:id="rId51"/>
    <p:sldId id="624" r:id="rId52"/>
    <p:sldId id="625" r:id="rId53"/>
    <p:sldId id="658" r:id="rId54"/>
    <p:sldId id="627" r:id="rId55"/>
    <p:sldId id="628" r:id="rId56"/>
    <p:sldId id="629" r:id="rId57"/>
    <p:sldId id="630" r:id="rId5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669900"/>
    <a:srgbClr val="7FDF3E"/>
    <a:srgbClr val="FF2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3888" autoAdjust="0"/>
  </p:normalViewPr>
  <p:slideViewPr>
    <p:cSldViewPr snapToGrid="0">
      <p:cViewPr>
        <p:scale>
          <a:sx n="110" d="100"/>
          <a:sy n="110" d="100"/>
        </p:scale>
        <p:origin x="1216" y="1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20" d="100"/>
          <a:sy n="120" d="100"/>
        </p:scale>
        <p:origin x="-1536" y="165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127044222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anose="020B0600070205080204"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S PGothic" pitchFamily="34" charset="-128"/>
                <a:cs typeface="MS PGothic" panose="020B0600070205080204" pitchFamily="34" charset="-128"/>
              </a:rPr>
              <a:t>Pre-class music:</a:t>
            </a:r>
            <a:r>
              <a:rPr lang="en-US" sz="1200" kern="1200" dirty="0" smtClean="0">
                <a:solidFill>
                  <a:schemeClr val="tx1"/>
                </a:solidFill>
                <a:effectLst/>
                <a:latin typeface="+mn-lt"/>
                <a:ea typeface="MS PGothic" pitchFamily="34" charset="-128"/>
                <a:cs typeface="MS PGothic" panose="020B0600070205080204" pitchFamily="34" charset="-128"/>
              </a:rPr>
              <a:t> “I Think I’m </a:t>
            </a:r>
            <a:r>
              <a:rPr lang="en-US" sz="1200" kern="1200" dirty="0" err="1" smtClean="0">
                <a:solidFill>
                  <a:schemeClr val="tx1"/>
                </a:solidFill>
                <a:effectLst/>
                <a:latin typeface="+mn-lt"/>
                <a:ea typeface="MS PGothic" pitchFamily="34" charset="-128"/>
                <a:cs typeface="MS PGothic" panose="020B0600070205080204" pitchFamily="34" charset="-128"/>
              </a:rPr>
              <a:t>Gonna</a:t>
            </a:r>
            <a:r>
              <a:rPr lang="en-US" sz="1200" kern="1200" dirty="0" smtClean="0">
                <a:solidFill>
                  <a:schemeClr val="tx1"/>
                </a:solidFill>
                <a:effectLst/>
                <a:latin typeface="+mn-lt"/>
                <a:ea typeface="MS PGothic" pitchFamily="34" charset="-128"/>
                <a:cs typeface="MS PGothic" panose="020B0600070205080204" pitchFamily="34" charset="-128"/>
              </a:rPr>
              <a:t> Like It Here” by Elvis Presley</a:t>
            </a:r>
            <a:r>
              <a:rPr lang="en-US" sz="1200" kern="1200" baseline="0" dirty="0" smtClean="0">
                <a:solidFill>
                  <a:schemeClr val="tx1"/>
                </a:solidFill>
                <a:effectLst/>
                <a:latin typeface="+mn-lt"/>
                <a:ea typeface="MS PGothic" pitchFamily="34" charset="-128"/>
                <a:cs typeface="MS PGothic" panose="020B0600070205080204" pitchFamily="34" charset="-128"/>
              </a:rPr>
              <a:t> (See Tip #673)</a:t>
            </a:r>
          </a:p>
          <a:p>
            <a:r>
              <a:rPr lang="en-US" sz="1200" kern="1200" dirty="0" smtClean="0">
                <a:solidFill>
                  <a:schemeClr val="tx1"/>
                </a:solidFill>
                <a:effectLst/>
                <a:latin typeface="+mn-lt"/>
                <a:ea typeface="MS PGothic" pitchFamily="34" charset="-128"/>
                <a:cs typeface="MS PGothic" panose="020B0600070205080204" pitchFamily="34" charset="-128"/>
              </a:rPr>
              <a:t> </a:t>
            </a:r>
          </a:p>
          <a:p>
            <a:r>
              <a:rPr lang="en-US" sz="1200" kern="1200" dirty="0" smtClean="0">
                <a:solidFill>
                  <a:schemeClr val="tx1"/>
                </a:solidFill>
                <a:effectLst/>
                <a:latin typeface="+mn-lt"/>
                <a:ea typeface="MS PGothic" pitchFamily="34" charset="-128"/>
                <a:cs typeface="MS PGothic" panose="020B0600070205080204" pitchFamily="34" charset="-128"/>
              </a:rPr>
              <a:t>In this song, the King of Rock and Roll takes a trip down to Mexico and marvels at all the fun and beauty the country has to offer. Elvis clearly has a demand for the goods and services offered by this Mexican town he’s in; therefore, he must exchange U.S. currency for the local currency, the peso, which he spends almost immediately. </a:t>
            </a:r>
          </a:p>
          <a:p>
            <a:r>
              <a:rPr lang="en-US" sz="1200" kern="1200" dirty="0" smtClean="0">
                <a:solidFill>
                  <a:schemeClr val="tx1"/>
                </a:solidFill>
                <a:effectLst/>
                <a:latin typeface="+mn-lt"/>
                <a:ea typeface="MS PGothic" pitchFamily="34" charset="-128"/>
                <a:cs typeface="MS PGothic" panose="020B0600070205080204" pitchFamily="34" charset="-128"/>
              </a:rPr>
              <a:t> </a:t>
            </a:r>
          </a:p>
          <a:p>
            <a:r>
              <a:rPr lang="en-US" sz="1200" kern="1200" dirty="0" smtClean="0">
                <a:solidFill>
                  <a:schemeClr val="tx1"/>
                </a:solidFill>
                <a:effectLst/>
                <a:latin typeface="+mn-lt"/>
                <a:ea typeface="MS PGothic" pitchFamily="34" charset="-128"/>
                <a:cs typeface="MS PGothic" panose="020B0600070205080204" pitchFamily="34" charset="-128"/>
              </a:rPr>
              <a:t>This song is a nice introduction to the characteristics of the foreign exchange market.</a:t>
            </a:r>
          </a:p>
          <a:p>
            <a:endParaRPr lang="en-US" dirty="0"/>
          </a:p>
        </p:txBody>
      </p:sp>
    </p:spTree>
    <p:extLst>
      <p:ext uri="{BB962C8B-B14F-4D97-AF65-F5344CB8AC3E}">
        <p14:creationId xmlns:p14="http://schemas.microsoft.com/office/powerpoint/2010/main" val="1713345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r>
              <a:rPr lang="en-US" altLang="en-US" dirty="0" smtClean="0"/>
              <a:t>If you are an American with dollars and want to buy foreign goods, you like it if the dollar appreciates.</a:t>
            </a:r>
          </a:p>
          <a:p>
            <a:pPr marL="171450" indent="-171450">
              <a:buFont typeface="Arial" panose="020B0604020202020204" pitchFamily="34" charset="0"/>
              <a:buChar char="•"/>
            </a:pPr>
            <a:r>
              <a:rPr lang="en-US" altLang="en-US" dirty="0" smtClean="0"/>
              <a:t>That way, you could use the same dollars to buy more foreign currencies (and more foreign goods).</a:t>
            </a:r>
          </a:p>
          <a:p>
            <a:pPr marL="171450" indent="-171450">
              <a:buFont typeface="Arial" panose="020B0604020202020204" pitchFamily="34" charset="0"/>
              <a:buChar char="•"/>
            </a:pPr>
            <a:r>
              <a:rPr lang="en-US" altLang="en-US" dirty="0" smtClean="0"/>
              <a:t>If the dollar depreciates, your dollar won’t buy as many foreign currencies (or foreign goods).</a:t>
            </a:r>
          </a:p>
          <a:p>
            <a:pPr marL="0" indent="0">
              <a:buFont typeface="Arial" panose="020B0604020202020204" pitchFamily="34" charset="0"/>
              <a:buNone/>
            </a:pPr>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i="1" u="none" strike="noStrike" kern="1200" baseline="0" dirty="0" smtClean="0">
                <a:solidFill>
                  <a:schemeClr val="tx1"/>
                </a:solidFill>
                <a:latin typeface="+mn-lt"/>
                <a:ea typeface="MS PGothic" pitchFamily="34" charset="-128"/>
                <a:cs typeface="MS PGothic" panose="020B0600070205080204" pitchFamily="34" charset="-128"/>
              </a:rPr>
              <a:t>Image: </a:t>
            </a:r>
            <a:r>
              <a:rPr lang="en-US" sz="1200" b="0" i="0" u="none" strike="noStrike" kern="1200" baseline="0" dirty="0" smtClean="0">
                <a:solidFill>
                  <a:schemeClr val="tx1"/>
                </a:solidFill>
                <a:latin typeface="+mn-lt"/>
                <a:ea typeface="MS PGothic" pitchFamily="34" charset="-128"/>
                <a:cs typeface="MS PGothic" panose="020B0600070205080204" pitchFamily="34" charset="-128"/>
              </a:rPr>
              <a:t>Figure 20.1</a:t>
            </a:r>
          </a:p>
          <a:p>
            <a:endParaRPr lang="en-US" sz="1200" b="1" i="1" u="none" strike="noStrike" kern="1200" baseline="0" dirty="0" smtClean="0">
              <a:solidFill>
                <a:schemeClr val="tx1"/>
              </a:solidFill>
              <a:latin typeface="+mn-lt"/>
              <a:ea typeface="MS PGothic" pitchFamily="34" charset="-128"/>
              <a:cs typeface="MS PGothic" panose="020B0600070205080204" pitchFamily="34" charset="-128"/>
            </a:endParaRPr>
          </a:p>
          <a:p>
            <a:r>
              <a:rPr lang="en-US" sz="1200" b="1" i="1" u="none" strike="noStrike" kern="1200" baseline="0" dirty="0" smtClean="0">
                <a:solidFill>
                  <a:schemeClr val="tx1"/>
                </a:solidFill>
                <a:latin typeface="+mn-lt"/>
                <a:ea typeface="MS PGothic" pitchFamily="34" charset="-128"/>
                <a:cs typeface="MS PGothic" panose="020B0600070205080204" pitchFamily="34" charset="-128"/>
              </a:rPr>
              <a:t>Lecture notes:</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S PGothic" pitchFamily="34" charset="-128"/>
              <a:cs typeface="MS PGothic" panose="020B0600070205080204" pitchFamily="34" charset="-128"/>
            </a:endParaRPr>
          </a:p>
          <a:p>
            <a:pPr marL="0" indent="0">
              <a:buFont typeface="Arial" panose="020B0604020202020204" pitchFamily="34" charset="0"/>
              <a:buNone/>
            </a:pPr>
            <a:r>
              <a:rPr lang="en-US" sz="1200" b="0" i="0" u="none" strike="noStrike" kern="1200" baseline="0" dirty="0" smtClean="0">
                <a:solidFill>
                  <a:schemeClr val="tx1"/>
                </a:solidFill>
                <a:latin typeface="+mn-lt"/>
                <a:ea typeface="MS PGothic" pitchFamily="34" charset="-128"/>
                <a:cs typeface="MS PGothic" panose="020B0600070205080204" pitchFamily="34" charset="-128"/>
              </a:rPr>
              <a:t>The figure on the slide shows appreciation and depreciation with the exchange rate between the U.S. dollar and the yen.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anose="020B0600070205080204" pitchFamily="34" charset="-128"/>
              </a:rPr>
              <a:t>The exchange rate starts at $0.01.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anose="020B0600070205080204" pitchFamily="34" charset="-128"/>
              </a:rPr>
              <a:t>If the exchange rate rises above $0.01:</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anose="020B0600070205080204" pitchFamily="34" charset="-128"/>
              </a:rPr>
              <a:t>takes more dollars to buy a yen</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anose="020B0600070205080204" pitchFamily="34" charset="-128"/>
              </a:rPr>
              <a:t>appreciation of the yen</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anose="020B0600070205080204" pitchFamily="34" charset="-128"/>
              </a:rPr>
              <a:t>depreciation of the dollar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anose="020B0600070205080204" pitchFamily="34" charset="-128"/>
              </a:rPr>
              <a:t>If, instead, the price falls below $0.01:</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anose="020B0600070205080204" pitchFamily="34" charset="-128"/>
              </a:rPr>
              <a:t>takes fewer dollars to buy a yen</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anose="020B0600070205080204" pitchFamily="34" charset="-128"/>
              </a:rPr>
              <a:t>depreciation of the yen</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anose="020B0600070205080204" pitchFamily="34" charset="-128"/>
              </a:rPr>
              <a:t>appreciation of the dollar</a:t>
            </a:r>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i="1" dirty="0" smtClean="0"/>
              <a:t>“Economics in the Media” Slide</a:t>
            </a:r>
          </a:p>
          <a:p>
            <a:endParaRPr lang="en-US" altLang="en-US" b="1" i="1" dirty="0" smtClean="0"/>
          </a:p>
          <a:p>
            <a:r>
              <a:rPr lang="en-US" altLang="en-US" b="1" i="1" dirty="0" smtClean="0"/>
              <a:t>Lecture tip:</a:t>
            </a:r>
            <a:r>
              <a:rPr lang="en-US" altLang="en-US" dirty="0" smtClean="0"/>
              <a:t> </a:t>
            </a:r>
          </a:p>
          <a:p>
            <a:pPr marL="0" indent="0">
              <a:buFont typeface="Arial" panose="020B0604020202020204" pitchFamily="34" charset="0"/>
              <a:buNone/>
            </a:pPr>
            <a:r>
              <a:rPr lang="en-US" altLang="en-US" i="1" dirty="0" smtClean="0"/>
              <a:t>The clip mentioned on the slide can be found in the Interactive Instructor’s Guide. Access the direct link by clicking the icon in the PowerPoint above.</a:t>
            </a:r>
          </a:p>
          <a:p>
            <a:pPr marL="0" indent="0">
              <a:buFont typeface="Arial" panose="020B0604020202020204" pitchFamily="34" charset="0"/>
              <a:buNone/>
            </a:pPr>
            <a:endParaRPr lang="en-US" altLang="en-US" i="1" dirty="0" smtClean="0"/>
          </a:p>
          <a:p>
            <a:pPr marL="0" indent="0">
              <a:buFont typeface="Arial" panose="020B0604020202020204" pitchFamily="34" charset="0"/>
              <a:buNone/>
            </a:pPr>
            <a:r>
              <a:rPr lang="en-US" altLang="en-US" i="0" dirty="0" smtClean="0"/>
              <a:t>This commercial is a good introduction to what is meant by statements like “the dollar is weak” or “the dollar is falling”</a:t>
            </a:r>
            <a:r>
              <a:rPr lang="en-US" altLang="en-US" i="0" baseline="0" dirty="0" smtClean="0"/>
              <a:t>–phrases that your students are likely to have heard in the news over their lifetimes.</a:t>
            </a:r>
            <a:endParaRPr lang="en-US" altLang="en-US" i="0" dirty="0" smtClean="0"/>
          </a:p>
          <a:p>
            <a:endParaRPr lang="en-US" dirty="0"/>
          </a:p>
        </p:txBody>
      </p:sp>
    </p:spTree>
    <p:extLst>
      <p:ext uri="{BB962C8B-B14F-4D97-AF65-F5344CB8AC3E}">
        <p14:creationId xmlns:p14="http://schemas.microsoft.com/office/powerpoint/2010/main" val="1181607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20.2</a:t>
            </a:r>
          </a:p>
          <a:p>
            <a:endParaRPr lang="en-US" altLang="en-US" b="1" i="1" dirty="0" smtClean="0"/>
          </a:p>
          <a:p>
            <a:r>
              <a:rPr lang="en-US" altLang="en-US" b="1" i="1" dirty="0" smtClean="0"/>
              <a:t>Lecture notes: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These exchange rates in this figure are reported as the number of U.S. dollars per unit of foreign currency. </a:t>
            </a:r>
          </a:p>
          <a:p>
            <a:pPr marL="171450" indent="-171450">
              <a:buFont typeface="Arial" panose="020B0604020202020204" pitchFamily="34" charset="0"/>
              <a:buChar char="•"/>
            </a:pPr>
            <a:r>
              <a:rPr lang="en-US" altLang="en-US" b="0" i="0" dirty="0" smtClean="0"/>
              <a:t>The</a:t>
            </a:r>
            <a:r>
              <a:rPr lang="en-US" altLang="en-US" b="0" i="0" baseline="0" dirty="0" smtClean="0"/>
              <a:t> price of the euro rose </a:t>
            </a:r>
            <a:r>
              <a:rPr lang="en-US" altLang="en-US" sz="2400" i="0" dirty="0" smtClean="0">
                <a:latin typeface="Arial" panose="020B0604020202020204" pitchFamily="34" charset="0"/>
              </a:rPr>
              <a:t>from $1.30 to $1.60 during recession of 2008.</a:t>
            </a:r>
          </a:p>
          <a:p>
            <a:pPr marL="171450" indent="-171450">
              <a:buFont typeface="Arial" panose="020B0604020202020204" pitchFamily="34" charset="0"/>
              <a:buChar char="•"/>
            </a:pPr>
            <a:r>
              <a:rPr lang="en-US" altLang="en-US" sz="2400" i="0" dirty="0" smtClean="0">
                <a:latin typeface="Arial" panose="020B0604020202020204" pitchFamily="34" charset="0"/>
              </a:rPr>
              <a:t>Recently,</a:t>
            </a:r>
            <a:r>
              <a:rPr lang="en-US" altLang="en-US" sz="2400" i="0" baseline="0" dirty="0" smtClean="0">
                <a:latin typeface="Arial" panose="020B0604020202020204" pitchFamily="34" charset="0"/>
              </a:rPr>
              <a:t> it f</a:t>
            </a:r>
            <a:r>
              <a:rPr lang="en-US" altLang="en-US" sz="2400" dirty="0" smtClean="0">
                <a:latin typeface="Arial" panose="020B0604020202020204" pitchFamily="34" charset="0"/>
              </a:rPr>
              <a:t>ell back to $1.10.</a:t>
            </a:r>
          </a:p>
          <a:p>
            <a:pPr marL="171450" indent="-171450">
              <a:buFont typeface="Arial" panose="020B0604020202020204" pitchFamily="34" charset="0"/>
              <a:buChar char="•"/>
            </a:pPr>
            <a:r>
              <a:rPr lang="en-US" altLang="en-US" sz="2400" dirty="0" smtClean="0">
                <a:latin typeface="Arial" panose="020B0604020202020204" pitchFamily="34" charset="0"/>
              </a:rPr>
              <a:t>The</a:t>
            </a:r>
            <a:r>
              <a:rPr lang="en-US" altLang="en-US" sz="2400" baseline="0" dirty="0" smtClean="0">
                <a:latin typeface="Arial" panose="020B0604020202020204" pitchFamily="34" charset="0"/>
              </a:rPr>
              <a:t> Japanese yen became more expensive from </a:t>
            </a:r>
            <a:r>
              <a:rPr lang="en-US" altLang="en-US" sz="2400" dirty="0" smtClean="0">
                <a:latin typeface="Arial" panose="020B0604020202020204" pitchFamily="34" charset="0"/>
              </a:rPr>
              <a:t>2007 to 2013.</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400" dirty="0" smtClean="0"/>
              <a:t>This made Japanese goods more expensive to Americans.</a:t>
            </a:r>
            <a:endParaRPr lang="en-US" altLang="en-US" sz="2400" dirty="0" smtClean="0">
              <a:latin typeface="Arial" panose="020B0604020202020204" pitchFamily="34" charset="0"/>
            </a:endParaRPr>
          </a:p>
          <a:p>
            <a:pPr marL="171450" indent="-171450">
              <a:buFont typeface="Arial" panose="020B0604020202020204" pitchFamily="34" charset="0"/>
              <a:buChar char="•"/>
            </a:pPr>
            <a:r>
              <a:rPr lang="en-US" altLang="en-US" sz="2400" dirty="0" smtClean="0">
                <a:latin typeface="Arial" panose="020B0604020202020204" pitchFamily="34" charset="0"/>
              </a:rPr>
              <a:t>The</a:t>
            </a:r>
            <a:r>
              <a:rPr lang="en-US" altLang="en-US" sz="2400" baseline="0" dirty="0" smtClean="0">
                <a:latin typeface="Arial" panose="020B0604020202020204" pitchFamily="34" charset="0"/>
              </a:rPr>
              <a:t> price f</a:t>
            </a:r>
            <a:r>
              <a:rPr lang="en-US" altLang="en-US" sz="2400" dirty="0" smtClean="0">
                <a:latin typeface="Arial" panose="020B0604020202020204" pitchFamily="34" charset="0"/>
              </a:rPr>
              <a:t>ell dramatically after 2013.</a:t>
            </a:r>
          </a:p>
          <a:p>
            <a:endParaRPr lang="en-US" altLang="en-US" b="1" i="1" dirty="0" smtClean="0"/>
          </a:p>
          <a:p>
            <a:pPr marL="0" indent="0">
              <a:buFont typeface="Arial" panose="020B0604020202020204" pitchFamily="34" charset="0"/>
              <a:buNone/>
            </a:pPr>
            <a:r>
              <a:rPr lang="en-US" altLang="en-US" b="0" dirty="0" smtClean="0"/>
              <a:t>When the exchange rates rise, this indicates more dollars are required for a unit of currency.</a:t>
            </a:r>
          </a:p>
          <a:p>
            <a:pPr marL="171450" indent="-171450">
              <a:buFont typeface="Arial" panose="020B0604020202020204" pitchFamily="34" charset="0"/>
              <a:buChar char="•"/>
            </a:pPr>
            <a:r>
              <a:rPr lang="en-US" altLang="en-US" dirty="0" smtClean="0"/>
              <a:t>Thus, a rise in the exchange rate is a depreciation of the U.S. dollar (conversely, a decline of the exchange rate is an appreciation of the foreign currency).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Clicker question:</a:t>
            </a:r>
          </a:p>
          <a:p>
            <a:r>
              <a:rPr lang="en-US" altLang="en-US" dirty="0" smtClean="0"/>
              <a:t>Correct answer: B,</a:t>
            </a:r>
            <a:r>
              <a:rPr lang="en-US" altLang="en-US" baseline="0" dirty="0" smtClean="0"/>
              <a:t> the price of foreign currency.</a:t>
            </a:r>
            <a:endParaRPr lang="en-US" altLang="en-US" dirty="0" smtClean="0"/>
          </a:p>
          <a:p>
            <a:endParaRPr lang="en-US" altLang="en-US" dirty="0" smtClean="0"/>
          </a:p>
          <a:p>
            <a:pPr marL="0" indent="0">
              <a:buFont typeface="Arial" panose="020B0604020202020204" pitchFamily="34" charset="0"/>
              <a:buNone/>
            </a:pPr>
            <a:r>
              <a:rPr lang="en-US" altLang="en-US" dirty="0" smtClean="0">
                <a:latin typeface="Arial" panose="020B0604020202020204" pitchFamily="34" charset="0"/>
                <a:cs typeface="Arial" panose="020B0604020202020204" pitchFamily="34" charset="0"/>
              </a:rPr>
              <a:t>Exchange rates: The price of foreign currency; in other words, the amount of dollars required to buy units of another currency.</a:t>
            </a:r>
          </a:p>
          <a:p>
            <a:pPr marL="171450" indent="-171450">
              <a:buFont typeface="Arial" charset="0"/>
              <a:buChar char="•"/>
            </a:pPr>
            <a:r>
              <a:rPr lang="en-US" altLang="en-US" dirty="0" smtClean="0">
                <a:latin typeface="Arial" panose="020B0604020202020204" pitchFamily="34" charset="0"/>
                <a:cs typeface="Arial" panose="020B0604020202020204" pitchFamily="34" charset="0"/>
              </a:rPr>
              <a:t>For</a:t>
            </a:r>
            <a:r>
              <a:rPr lang="en-US" altLang="en-US" baseline="0" dirty="0" smtClean="0">
                <a:latin typeface="Arial" panose="020B0604020202020204" pitchFamily="34" charset="0"/>
                <a:cs typeface="Arial" panose="020B0604020202020204" pitchFamily="34" charset="0"/>
              </a:rPr>
              <a:t> example, Mexican pesos.</a:t>
            </a:r>
            <a:endParaRPr lang="en-US" altLang="en-US" dirty="0" smtClean="0"/>
          </a:p>
        </p:txBody>
      </p:sp>
    </p:spTree>
    <p:extLst>
      <p:ext uri="{BB962C8B-B14F-4D97-AF65-F5344CB8AC3E}">
        <p14:creationId xmlns:p14="http://schemas.microsoft.com/office/powerpoint/2010/main" val="1020920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endParaRPr lang="en-US" altLang="en-US" b="0" dirty="0" smtClean="0"/>
          </a:p>
          <a:p>
            <a:pPr marL="0" indent="0">
              <a:buFont typeface="Arial" panose="020B0604020202020204" pitchFamily="34" charset="0"/>
              <a:buNone/>
            </a:pPr>
            <a:r>
              <a:rPr lang="en-US" altLang="en-US" b="0" dirty="0" smtClean="0"/>
              <a:t>“Exchange rates rise…” </a:t>
            </a:r>
          </a:p>
          <a:p>
            <a:pPr marL="171450" indent="-171450">
              <a:buFont typeface="Arial" charset="0"/>
              <a:buChar char="•"/>
            </a:pPr>
            <a:r>
              <a:rPr lang="en-US" altLang="en-US" b="0" dirty="0" smtClean="0"/>
              <a:t>What does that mean?</a:t>
            </a:r>
          </a:p>
          <a:p>
            <a:pPr marL="628650" lvl="1" indent="-171450">
              <a:buFont typeface="Arial" panose="020B0604020202020204" pitchFamily="34" charset="0"/>
              <a:buChar char="•"/>
            </a:pPr>
            <a:r>
              <a:rPr lang="en-US" altLang="en-US" dirty="0" smtClean="0"/>
              <a:t>With our notation, if exchange rates rise, it means it takes more dollars to buy foreign currencies. </a:t>
            </a:r>
          </a:p>
          <a:p>
            <a:pPr marL="628650" lvl="1" indent="-171450">
              <a:buFont typeface="Arial" panose="020B0604020202020204" pitchFamily="34" charset="0"/>
              <a:buChar char="•"/>
            </a:pPr>
            <a:r>
              <a:rPr lang="en-US" altLang="en-US" dirty="0" smtClean="0"/>
              <a:t>Instead of paying a low price, we have to pay a higher dollar price for foreign currency.</a:t>
            </a:r>
          </a:p>
          <a:p>
            <a:pPr marL="628650" lvl="1" indent="-171450">
              <a:buFont typeface="Arial" panose="020B0604020202020204" pitchFamily="34" charset="0"/>
              <a:buChar char="•"/>
            </a:pPr>
            <a:r>
              <a:rPr lang="en-US" altLang="en-US" dirty="0" smtClean="0"/>
              <a:t>Rising exchange rates could be caused by the dollar depreciating or the foreign currency appreciating.</a:t>
            </a:r>
          </a:p>
          <a:p>
            <a:endParaRPr lang="en-US" altLang="en-US" dirty="0" smtClean="0"/>
          </a:p>
          <a:p>
            <a:pPr marL="0" indent="0">
              <a:buFont typeface="Arial" panose="020B0604020202020204" pitchFamily="34" charset="0"/>
              <a:buNone/>
            </a:pPr>
            <a:r>
              <a:rPr lang="en-US" altLang="en-US" dirty="0" smtClean="0"/>
              <a:t>Recall: “Movement” means moving along the demand curve, from one point to another; a change in quantity demanded.</a:t>
            </a:r>
          </a:p>
          <a:p>
            <a:pPr marL="171450" indent="-171450">
              <a:buFont typeface="Arial" panose="020B0604020202020204" pitchFamily="34" charset="0"/>
              <a:buChar char="•"/>
            </a:pPr>
            <a:r>
              <a:rPr lang="en-US" altLang="en-US" dirty="0" smtClean="0"/>
              <a:t>“Shift” means the whole demand curve changes locations (shifts right or left); an increase or decrease in demand.</a:t>
            </a:r>
          </a:p>
          <a:p>
            <a:pPr marL="171450" indent="-171450">
              <a:buFont typeface="Arial" panose="020B0604020202020204" pitchFamily="34" charset="0"/>
              <a:buChar char="•"/>
            </a:pPr>
            <a:r>
              <a:rPr lang="en-US" altLang="en-US" dirty="0" smtClean="0"/>
              <a:t>If the price of euros falls, the quantity demanded increases.</a:t>
            </a:r>
          </a:p>
          <a:p>
            <a:pPr marL="171450" indent="-171450">
              <a:buFont typeface="Arial" panose="020B0604020202020204" pitchFamily="34" charset="0"/>
              <a:buChar char="•"/>
            </a:pPr>
            <a:r>
              <a:rPr lang="en-US" altLang="en-US" dirty="0" smtClean="0"/>
              <a:t>If the price of euros rises, quantity demanded falls, since purchasing European goods is more expensive. </a:t>
            </a:r>
          </a:p>
          <a:p>
            <a:endParaRPr lang="en-US" altLang="en-US" dirty="0" smtClean="0"/>
          </a:p>
          <a:p>
            <a:pPr marL="0" indent="0">
              <a:buFont typeface="Arial" panose="020B0604020202020204" pitchFamily="34" charset="0"/>
              <a:buNone/>
            </a:pPr>
            <a:r>
              <a:rPr lang="en-US" altLang="en-US" b="0" dirty="0" smtClean="0"/>
              <a:t>The law of demand holds in foreign currency markets. </a:t>
            </a:r>
          </a:p>
          <a:p>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sz="1200" dirty="0" smtClean="0">
              <a:latin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dirty="0" smtClean="0">
                <a:latin typeface="Arial" panose="020B0604020202020204" pitchFamily="34" charset="0"/>
              </a:rPr>
              <a:t>Demand for foreign</a:t>
            </a:r>
            <a:r>
              <a:rPr lang="en-US" altLang="en-US" sz="1200" baseline="0" dirty="0" smtClean="0">
                <a:latin typeface="Arial" panose="020B0604020202020204" pitchFamily="34" charset="0"/>
              </a:rPr>
              <a:t> currency:</a:t>
            </a:r>
            <a:endParaRPr lang="en-US" altLang="en-US" sz="1200" dirty="0" smtClean="0">
              <a:latin typeface="Arial" panose="020B0604020202020204" pitchFamily="34" charset="0"/>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Depends on the demand for foreign goods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There may be an increase in demand for foreign goods because of a new product, or because a foreign country produces a better good than the United States currently does.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b="0" dirty="0" smtClean="0">
                <a:latin typeface="Arial" panose="020B0604020202020204" pitchFamily="34" charset="0"/>
              </a:rPr>
              <a:t>At</a:t>
            </a:r>
            <a:r>
              <a:rPr lang="en-US" altLang="en-US" sz="1200" b="0" baseline="0" dirty="0" smtClean="0">
                <a:latin typeface="Arial" panose="020B0604020202020204" pitchFamily="34" charset="0"/>
              </a:rPr>
              <a:t> some point, c</a:t>
            </a:r>
            <a:r>
              <a:rPr lang="en-US" altLang="en-US" b="0" dirty="0" smtClean="0"/>
              <a:t>urrency exchange occurs.</a:t>
            </a:r>
            <a:r>
              <a:rPr lang="en-US" altLang="en-US" b="0" baseline="0" dirty="0" smtClean="0"/>
              <a:t> For example:</a:t>
            </a:r>
            <a:endParaRPr lang="en-US" altLang="en-US" b="0" dirty="0" smtClean="0"/>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A Samsung television may be produced in South Korea, but you buy it a retail store here in the United States. </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The workers and factory owners in South Korea are all paid in won (the currency of South Korea). </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This means that American companies that import products from overseas have to buy foreign currency (or pay the foreign company to do this) so they can pay for the imported goods.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Somebody has to buy the foreign currency to pay for the TV, even if it is not you.</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For this reason, the demand for a nation’s currency depends on the demand for their exports.</a:t>
            </a:r>
          </a:p>
          <a:p>
            <a:endParaRPr lang="en-US" altLang="en-US" dirty="0" smtClean="0"/>
          </a:p>
          <a:p>
            <a:pPr marL="0" indent="0">
              <a:buFont typeface="Arial" panose="020B0604020202020204" pitchFamily="34" charset="0"/>
              <a:buNone/>
            </a:pPr>
            <a:r>
              <a:rPr lang="en-US" altLang="en-US" b="0" dirty="0" smtClean="0"/>
              <a:t>Demand shift right:</a:t>
            </a:r>
          </a:p>
          <a:p>
            <a:pPr marL="171450" lvl="0" indent="-171450">
              <a:buFont typeface="Arial" panose="020B0604020202020204" pitchFamily="34" charset="0"/>
              <a:buChar char="•"/>
            </a:pPr>
            <a:r>
              <a:rPr lang="en-US" altLang="en-US" dirty="0" smtClean="0"/>
              <a:t>If the U.S. demand for Toyota increases, then there are more reasons to buy yen, and demand for yen increases. </a:t>
            </a:r>
          </a:p>
          <a:p>
            <a:pPr marL="171450" lvl="0" indent="-171450">
              <a:buFont typeface="Arial" panose="020B0604020202020204" pitchFamily="34" charset="0"/>
              <a:buChar char="•"/>
            </a:pPr>
            <a:r>
              <a:rPr lang="en-US" altLang="en-US" dirty="0" smtClean="0"/>
              <a:t>We buy more yen at all prices.</a:t>
            </a:r>
          </a:p>
          <a:p>
            <a:pPr marL="0" lvl="0" indent="0">
              <a:buFont typeface="Arial" panose="020B0604020202020204" pitchFamily="34" charset="0"/>
              <a:buNone/>
            </a:pPr>
            <a:r>
              <a:rPr lang="en-US" altLang="en-US" dirty="0" smtClean="0"/>
              <a:t/>
            </a:r>
            <a:br>
              <a:rPr lang="en-US" altLang="en-US" dirty="0" smtClean="0"/>
            </a:br>
            <a:r>
              <a:rPr lang="en-US" altLang="en-US" dirty="0" smtClean="0"/>
              <a:t>Demand</a:t>
            </a:r>
            <a:r>
              <a:rPr lang="en-US" altLang="en-US" baseline="0" dirty="0" smtClean="0"/>
              <a:t> shift left:</a:t>
            </a:r>
            <a:endParaRPr lang="en-US" altLang="en-US" dirty="0" smtClean="0"/>
          </a:p>
          <a:p>
            <a:pPr marL="171450" lvl="0" indent="-171450">
              <a:buFont typeface="Arial" panose="020B0604020202020204" pitchFamily="34" charset="0"/>
              <a:buChar char="•"/>
            </a:pPr>
            <a:r>
              <a:rPr lang="en-US" altLang="en-US" dirty="0" smtClean="0"/>
              <a:t>If the U.S. demand for Toyota decreases, then there are fewer reasons to buy yen, and demand declines. </a:t>
            </a:r>
          </a:p>
          <a:p>
            <a:pPr marL="171450" lvl="0" indent="-171450">
              <a:buFont typeface="Arial" panose="020B0604020202020204" pitchFamily="34" charset="0"/>
              <a:buChar char="•"/>
            </a:pPr>
            <a:r>
              <a:rPr lang="en-US" altLang="en-US" dirty="0" smtClean="0"/>
              <a:t>We buy fewer yen at all prices.</a:t>
            </a:r>
          </a:p>
          <a:p>
            <a:endParaRPr lang="en-US" altLang="en-US" dirty="0" smtClean="0"/>
          </a:p>
          <a:p>
            <a:r>
              <a:rPr lang="en-US" altLang="en-US" b="0" i="1" dirty="0" smtClean="0"/>
              <a:t>Regarding</a:t>
            </a:r>
            <a:r>
              <a:rPr lang="en-US" altLang="en-US" b="0" i="1" baseline="0" dirty="0" smtClean="0"/>
              <a:t> the image on the slide: </a:t>
            </a:r>
            <a:r>
              <a:rPr lang="en-US" altLang="en-US" b="0" i="0" baseline="0" dirty="0" smtClean="0"/>
              <a:t>A </a:t>
            </a:r>
            <a:r>
              <a:rPr lang="en-US" altLang="en-US" dirty="0" smtClean="0"/>
              <a:t>Toyota </a:t>
            </a:r>
          </a:p>
          <a:p>
            <a:pPr marL="171450" indent="-171450">
              <a:buFont typeface="Arial" panose="020B0604020202020204" pitchFamily="34" charset="0"/>
              <a:buChar char="•"/>
            </a:pPr>
            <a:r>
              <a:rPr lang="en-US" altLang="en-US" dirty="0" smtClean="0"/>
              <a:t>We don’t just decide “hey, I demand Japanese yen!” </a:t>
            </a:r>
          </a:p>
          <a:p>
            <a:pPr marL="171450" indent="-171450">
              <a:buFont typeface="Arial" panose="020B0604020202020204" pitchFamily="34" charset="0"/>
              <a:buChar char="•"/>
            </a:pPr>
            <a:r>
              <a:rPr lang="en-US" altLang="en-US" dirty="0" smtClean="0"/>
              <a:t>We say “I need yen to buy a Japanese Toyota!” </a:t>
            </a:r>
          </a:p>
          <a:p>
            <a:pPr marL="171450" indent="-171450">
              <a:buFont typeface="Arial" panose="020B0604020202020204" pitchFamily="34" charset="0"/>
              <a:buChar char="•"/>
            </a:pPr>
            <a:r>
              <a:rPr lang="en-US" altLang="en-US" dirty="0" smtClean="0"/>
              <a:t>However, we may not be directly involved in all the currency exchanges. </a:t>
            </a:r>
          </a:p>
          <a:p>
            <a:pPr marL="171450" indent="-171450">
              <a:buFont typeface="Arial" panose="020B0604020202020204" pitchFamily="34" charset="0"/>
              <a:buChar char="•"/>
            </a:pPr>
            <a:r>
              <a:rPr lang="en-US" altLang="en-US" dirty="0" smtClean="0"/>
              <a:t>If more people want Toyotas, the demand for the yen will increase.</a:t>
            </a:r>
          </a:p>
          <a:p>
            <a:endParaRPr lang="en-US" altLang="en-US" dirty="0" smtClean="0"/>
          </a:p>
          <a:p>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To buy stocks or bonds in a foreign country, you have to convert to their local currency.</a:t>
            </a:r>
          </a:p>
          <a:p>
            <a:pPr marL="171450" indent="-171450">
              <a:buFont typeface="Arial" panose="020B0604020202020204" pitchFamily="34" charset="0"/>
              <a:buChar char="•"/>
            </a:pPr>
            <a:r>
              <a:rPr lang="en-US" altLang="en-US" dirty="0" smtClean="0"/>
              <a:t>Even to establish a foreign bank account, you first buy the currency of that country.</a:t>
            </a:r>
          </a:p>
          <a:p>
            <a:pPr marL="171450" indent="-171450">
              <a:buFont typeface="Arial" panose="020B0604020202020204" pitchFamily="34" charset="0"/>
              <a:buChar char="•"/>
            </a:pPr>
            <a:r>
              <a:rPr lang="en-US" altLang="en-US" dirty="0" smtClean="0"/>
              <a:t>If people from other nations want to buy U.S. stocks or bonds, they exchange their currency for U.S. dollars first.</a:t>
            </a:r>
          </a:p>
          <a:p>
            <a:pPr marL="171450" indent="-171450">
              <a:buFont typeface="Arial" panose="020B0604020202020204" pitchFamily="34" charset="0"/>
              <a:buChar char="•"/>
            </a:pPr>
            <a:r>
              <a:rPr lang="en-US" altLang="en-US" dirty="0" smtClean="0"/>
              <a:t>This will increase demand for U.S. currency,</a:t>
            </a:r>
            <a:r>
              <a:rPr lang="en-US" altLang="en-US" baseline="0" dirty="0" smtClean="0"/>
              <a:t> </a:t>
            </a:r>
            <a:r>
              <a:rPr lang="en-US" altLang="en-US" sz="1200" dirty="0" smtClean="0">
                <a:latin typeface="Arial" panose="020B0604020202020204" pitchFamily="34" charset="0"/>
              </a:rPr>
              <a:t>since more will be demanded at any exchange rate.</a:t>
            </a:r>
          </a:p>
          <a:p>
            <a:endParaRPr lang="en-US" altLang="en-US" dirty="0" smtClean="0"/>
          </a:p>
          <a:p>
            <a:pPr marL="0" indent="0">
              <a:buFont typeface="Arial" panose="020B0604020202020204" pitchFamily="34" charset="0"/>
              <a:buNone/>
            </a:pPr>
            <a:r>
              <a:rPr lang="en-US" altLang="en-US" dirty="0" smtClean="0"/>
              <a:t>A primary reason why foreigners demand U.S. dollars is to buy U.S. stocks, bonds, and real estate. </a:t>
            </a:r>
          </a:p>
          <a:p>
            <a:pPr marL="171450" indent="-171450">
              <a:buFont typeface="Arial" panose="020B0604020202020204" pitchFamily="34" charset="0"/>
              <a:buChar char="•"/>
            </a:pPr>
            <a:r>
              <a:rPr lang="en-US" altLang="en-US" dirty="0" smtClean="0"/>
              <a:t>Relative to the rest of the world, the United States is often seen as a stable, low-risk economy.</a:t>
            </a:r>
          </a:p>
          <a:p>
            <a:pPr marL="171450" indent="-171450">
              <a:buFont typeface="Arial" panose="020B0604020202020204" pitchFamily="34" charset="0"/>
              <a:buChar char="•"/>
            </a:pPr>
            <a:r>
              <a:rPr lang="en-US" altLang="en-US" dirty="0" smtClean="0"/>
              <a:t>This has certainly changed since the financial turmoil during and around the Great Recession.</a:t>
            </a:r>
          </a:p>
          <a:p>
            <a:pPr marL="171450" indent="-171450">
              <a:buFont typeface="Arial" panose="020B0604020202020204" pitchFamily="34" charset="0"/>
              <a:buChar char="•"/>
            </a:pPr>
            <a:r>
              <a:rPr lang="en-US" altLang="en-US" dirty="0" smtClean="0"/>
              <a:t>But the long-term productivity by U.S. firms still attracts foreign funds. </a:t>
            </a:r>
          </a:p>
          <a:p>
            <a:pPr marL="171450" indent="-171450">
              <a:buFont typeface="Arial" panose="020B0604020202020204" pitchFamily="34" charset="0"/>
              <a:buChar char="•"/>
            </a:pPr>
            <a:r>
              <a:rPr lang="en-US" altLang="en-US" dirty="0" smtClean="0"/>
              <a:t>For this reason, there is still a stable demand for U.S. dollars.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20.3</a:t>
            </a:r>
          </a:p>
          <a:p>
            <a:endParaRPr lang="en-US" altLang="en-US" b="1" i="1" dirty="0" smtClean="0"/>
          </a:p>
          <a:p>
            <a:r>
              <a:rPr lang="en-US" altLang="en-US" b="1" i="1" dirty="0" smtClean="0"/>
              <a:t>Lecture notes:</a:t>
            </a:r>
          </a:p>
          <a:p>
            <a:endParaRPr lang="en-US" altLang="en-US" b="0" dirty="0" smtClean="0"/>
          </a:p>
          <a:p>
            <a:pPr marL="0" indent="0">
              <a:buFont typeface="Arial" panose="020B0604020202020204" pitchFamily="34" charset="0"/>
              <a:buNone/>
            </a:pPr>
            <a:r>
              <a:rPr lang="en-US" altLang="en-US" b="0" dirty="0" smtClean="0"/>
              <a:t>Increases in demand for foreign currency derive from:</a:t>
            </a:r>
          </a:p>
          <a:p>
            <a:pPr marL="171450" lvl="0" indent="-171450">
              <a:buFont typeface="Arial" panose="020B0604020202020204" pitchFamily="34" charset="0"/>
              <a:buChar char="•"/>
            </a:pPr>
            <a:r>
              <a:rPr lang="en-US" altLang="en-US" dirty="0" smtClean="0"/>
              <a:t>An increase in demand for foreign goods and services.</a:t>
            </a:r>
          </a:p>
          <a:p>
            <a:pPr marL="171450" lvl="0" indent="-171450">
              <a:buFont typeface="Arial" panose="020B0604020202020204" pitchFamily="34" charset="0"/>
              <a:buChar char="•"/>
            </a:pPr>
            <a:r>
              <a:rPr lang="en-US" altLang="en-US" dirty="0" smtClean="0"/>
              <a:t>An increase in demand for foreign financial assets.</a:t>
            </a:r>
          </a:p>
          <a:p>
            <a:pPr marL="171450" indent="-171450">
              <a:buFont typeface="Arial" panose="020B0604020202020204" pitchFamily="34" charset="0"/>
              <a:buChar char="•"/>
            </a:pPr>
            <a:endParaRPr lang="en-US" altLang="en-US" b="0" dirty="0" smtClean="0"/>
          </a:p>
          <a:p>
            <a:pPr marL="0" indent="0">
              <a:buFont typeface="Arial" panose="020B0604020202020204" pitchFamily="34" charset="0"/>
              <a:buNone/>
            </a:pPr>
            <a:r>
              <a:rPr lang="en-US" altLang="en-US" b="0" dirty="0" smtClean="0"/>
              <a:t>Decreases in demand for foreign currency derive from:</a:t>
            </a:r>
          </a:p>
          <a:p>
            <a:pPr marL="171450" lvl="0" indent="-171450">
              <a:buFont typeface="Arial" panose="020B0604020202020204" pitchFamily="34" charset="0"/>
              <a:buChar char="•"/>
            </a:pPr>
            <a:r>
              <a:rPr lang="en-US" altLang="en-US" dirty="0" smtClean="0"/>
              <a:t>A decrease in demand for foreign goods and services.</a:t>
            </a:r>
          </a:p>
          <a:p>
            <a:pPr marL="171450" lvl="0" indent="-171450">
              <a:buFont typeface="Arial" panose="020B0604020202020204" pitchFamily="34" charset="0"/>
              <a:buChar char="•"/>
            </a:pPr>
            <a:r>
              <a:rPr lang="en-US" altLang="en-US" dirty="0" smtClean="0"/>
              <a:t>A decrease in demand for foreign financial assets.</a:t>
            </a:r>
          </a:p>
          <a:p>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Clicker question:</a:t>
            </a:r>
          </a:p>
          <a:p>
            <a:r>
              <a:rPr lang="en-US" altLang="en-US" dirty="0" smtClean="0"/>
              <a:t>Correct answer: A,</a:t>
            </a:r>
            <a:r>
              <a:rPr lang="en-US" altLang="en-US" baseline="0" dirty="0" smtClean="0"/>
              <a:t> an increase in demand for foreign goods</a:t>
            </a:r>
            <a:endParaRPr lang="en-US" altLang="en-US" dirty="0" smtClean="0"/>
          </a:p>
          <a:p>
            <a:endParaRPr lang="en-US" altLang="en-US" dirty="0" smtClean="0"/>
          </a:p>
          <a:p>
            <a:pPr marL="0" indent="0">
              <a:buFont typeface="Arial" panose="020B0604020202020204" pitchFamily="34" charset="0"/>
              <a:buNone/>
            </a:pPr>
            <a:r>
              <a:rPr lang="en-US" altLang="en-US" dirty="0" smtClean="0"/>
              <a:t>If we want more foreign goods for some reason (causing us to have a rightward shift in demand for those products), we’ll buy more foreign currency at all exchange rates (the shift in the demand for the currency).</a:t>
            </a:r>
          </a:p>
          <a:p>
            <a:pPr marL="171450" indent="-171450">
              <a:buFont typeface="Arial" panose="020B0604020202020204" pitchFamily="34" charset="0"/>
              <a:buChar char="•"/>
            </a:pPr>
            <a:r>
              <a:rPr lang="en-US" altLang="en-US" dirty="0" smtClean="0"/>
              <a:t>Answers [b] and [c] consider movements along the demand curve for foreign currency, rather than shifts.</a:t>
            </a:r>
          </a:p>
          <a:p>
            <a:endParaRPr lang="en-US" altLang="en-US" dirty="0" smtClean="0"/>
          </a:p>
        </p:txBody>
      </p:sp>
    </p:spTree>
    <p:extLst>
      <p:ext uri="{BB962C8B-B14F-4D97-AF65-F5344CB8AC3E}">
        <p14:creationId xmlns:p14="http://schemas.microsoft.com/office/powerpoint/2010/main" val="1701539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tip:</a:t>
            </a:r>
          </a:p>
          <a:p>
            <a:endParaRPr lang="en-US" altLang="en-US" b="1" i="1" dirty="0" smtClean="0"/>
          </a:p>
          <a:p>
            <a:pPr marL="0" indent="0">
              <a:buFont typeface="Arial" panose="020B0604020202020204" pitchFamily="34" charset="0"/>
              <a:buNone/>
            </a:pPr>
            <a:r>
              <a:rPr lang="en-US" altLang="en-US" dirty="0" smtClean="0"/>
              <a:t>Remind</a:t>
            </a:r>
            <a:r>
              <a:rPr lang="en-US" altLang="en-US" baseline="0" dirty="0" smtClean="0"/>
              <a:t> students that </a:t>
            </a:r>
            <a:r>
              <a:rPr lang="en-US" altLang="en-US" dirty="0" smtClean="0"/>
              <a:t>currency is money. </a:t>
            </a:r>
          </a:p>
          <a:p>
            <a:pPr marL="171450" indent="-171450">
              <a:buFont typeface="Arial" panose="020B0604020202020204" pitchFamily="34" charset="0"/>
              <a:buChar char="•"/>
            </a:pPr>
            <a:r>
              <a:rPr lang="en-US" altLang="en-US" dirty="0" smtClean="0"/>
              <a:t>Fiat currency is printed and supplied by governments. </a:t>
            </a:r>
          </a:p>
          <a:p>
            <a:pPr marL="171450" indent="-171450">
              <a:buFont typeface="Arial" panose="020B0604020202020204" pitchFamily="34" charset="0"/>
              <a:buChar char="•"/>
            </a:pPr>
            <a:r>
              <a:rPr lang="en-US" altLang="en-US" dirty="0" smtClean="0"/>
              <a:t>From a market standpoint, it is fixed in quantity at any one time. </a:t>
            </a:r>
          </a:p>
          <a:p>
            <a:pPr marL="171450" indent="-171450">
              <a:buFont typeface="Arial" panose="020B0604020202020204" pitchFamily="34" charset="0"/>
              <a:buChar char="•"/>
            </a:pPr>
            <a:r>
              <a:rPr lang="en-US" altLang="en-US" dirty="0" smtClean="0"/>
              <a:t>Governments increase and decrease the supply of currency very often, and when they do, this shifts the supply curve.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20.4</a:t>
            </a:r>
          </a:p>
          <a:p>
            <a:endParaRPr lang="en-US" altLang="en-US" b="1" i="1" dirty="0" smtClean="0"/>
          </a:p>
          <a:p>
            <a:r>
              <a:rPr lang="en-US" altLang="en-US" b="1" i="1" dirty="0" smtClean="0"/>
              <a:t>Lecture notes: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Since currency is generally fiat currency, the supply of foreign currency is determined by the government of the foreign nation. </a:t>
            </a:r>
          </a:p>
          <a:p>
            <a:pPr marL="171450" indent="-171450">
              <a:buFont typeface="Arial" panose="020B0604020202020204" pitchFamily="34" charset="0"/>
              <a:buChar char="•"/>
            </a:pPr>
            <a:r>
              <a:rPr lang="en-US" altLang="en-US" dirty="0" smtClean="0"/>
              <a:t>For example: The European Central Bank (ECB) increases and decreases the quantity of euros in world markets.</a:t>
            </a:r>
          </a:p>
          <a:p>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dirty="0" smtClean="0"/>
              <a:t>Animated Figure 20.5</a:t>
            </a:r>
            <a:endParaRPr lang="en-US" altLang="en-US" b="1" dirty="0" smtClean="0"/>
          </a:p>
          <a:p>
            <a:endParaRPr lang="en-US" altLang="en-US" b="1" i="1" dirty="0" smtClean="0"/>
          </a:p>
          <a:p>
            <a:r>
              <a:rPr lang="en-US" altLang="en-US" b="1" i="1" dirty="0" smtClean="0"/>
              <a:t>Lecture tip: </a:t>
            </a:r>
          </a:p>
          <a:p>
            <a:r>
              <a:rPr lang="en-US" altLang="en-US" b="0" i="1" dirty="0" smtClean="0"/>
              <a:t>Click through the slide to reveal each part of the graph.</a:t>
            </a:r>
          </a:p>
          <a:p>
            <a:endParaRPr lang="en-US" altLang="en-US" b="0" i="1" dirty="0" smtClean="0"/>
          </a:p>
          <a:p>
            <a:r>
              <a:rPr lang="en-US" altLang="en-US" b="1" i="1" dirty="0" smtClean="0"/>
              <a:t>Lecture notes: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An increase in the demand for foreign currency leads to an increase in the exchange rate from $0.010 to $0.012. </a:t>
            </a:r>
          </a:p>
          <a:p>
            <a:pPr marL="171450" indent="-171450">
              <a:buFont typeface="Arial" panose="020B0604020202020204" pitchFamily="34" charset="0"/>
              <a:buChar char="•"/>
            </a:pPr>
            <a:r>
              <a:rPr lang="en-US" altLang="en-US" dirty="0" smtClean="0"/>
              <a:t>This signals a depreciation of the U.S. dollar relative to the yen. </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A decrease in the demand for foreign currency leads to a decrease in the exchange rate from $0.010 to $0.008. </a:t>
            </a:r>
          </a:p>
          <a:p>
            <a:pPr marL="171450" indent="-171450">
              <a:buFont typeface="Arial" panose="020B0604020202020204" pitchFamily="34" charset="0"/>
              <a:buChar char="•"/>
            </a:pPr>
            <a:r>
              <a:rPr lang="en-US" altLang="en-US" dirty="0" smtClean="0"/>
              <a:t>This signals an appreciation of the U.S. dollar relative to the yen.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tip:</a:t>
            </a:r>
          </a:p>
          <a:p>
            <a:pPr marL="171450" indent="-171450">
              <a:buFont typeface="Arial" panose="020B0604020202020204" pitchFamily="34" charset="0"/>
              <a:buChar char="•"/>
            </a:pPr>
            <a:endParaRPr lang="en-US" altLang="en-US" b="0" dirty="0" smtClean="0"/>
          </a:p>
          <a:p>
            <a:pPr marL="0" indent="0">
              <a:buFont typeface="Arial" panose="020B0604020202020204" pitchFamily="34" charset="0"/>
              <a:buNone/>
            </a:pPr>
            <a:r>
              <a:rPr lang="en-US" altLang="en-US" b="0" dirty="0" smtClean="0"/>
              <a:t>Present this</a:t>
            </a:r>
            <a:r>
              <a:rPr lang="en-US" altLang="en-US" b="0" baseline="0" dirty="0" smtClean="0"/>
              <a:t> simple example:</a:t>
            </a:r>
          </a:p>
          <a:p>
            <a:pPr marL="171450" lvl="0" indent="-171450">
              <a:buFont typeface="Arial" charset="0"/>
              <a:buChar char="•"/>
            </a:pPr>
            <a:r>
              <a:rPr lang="en-US" altLang="en-US" dirty="0" smtClean="0"/>
              <a:t>Suppose consumer preferences in the United States shift away from Hondas and toward Volkswagens.</a:t>
            </a:r>
          </a:p>
          <a:p>
            <a:pPr marL="171450" lvl="0" indent="-171450">
              <a:buFont typeface="Arial" charset="0"/>
              <a:buChar char="•"/>
            </a:pPr>
            <a:r>
              <a:rPr lang="en-US" altLang="en-US" dirty="0" smtClean="0"/>
              <a:t>The demand for Japanese yen declines, and demand for the euro rises. </a:t>
            </a:r>
          </a:p>
          <a:p>
            <a:pPr marL="171450" lvl="0" indent="-171450">
              <a:buFont typeface="Arial" charset="0"/>
              <a:buChar char="•"/>
            </a:pPr>
            <a:r>
              <a:rPr lang="en-US" altLang="en-US" dirty="0" smtClean="0"/>
              <a:t>These demand shifts can occur “naturally,” just as a result of changing preferences.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a:t>
            </a:r>
            <a:r>
              <a:rPr lang="en-US" altLang="en-US" i="1" dirty="0" smtClean="0"/>
              <a:t> </a:t>
            </a:r>
            <a:r>
              <a:rPr lang="en-US" altLang="en-US" dirty="0" smtClean="0"/>
              <a:t>Animated Figure 20.6</a:t>
            </a:r>
            <a:endParaRPr lang="en-US" altLang="en-US" b="1" dirty="0" smtClean="0"/>
          </a:p>
          <a:p>
            <a:endParaRPr lang="en-US" altLang="en-US" b="1" i="1" dirty="0" smtClean="0"/>
          </a:p>
          <a:p>
            <a:r>
              <a:rPr lang="en-US" altLang="en-US" b="1" i="1" dirty="0" smtClean="0"/>
              <a:t>Lecture tip: </a:t>
            </a:r>
          </a:p>
          <a:p>
            <a:r>
              <a:rPr lang="en-US" altLang="en-US" b="0" i="1" dirty="0" smtClean="0"/>
              <a:t>Click through the slide to reveal each part of the graph.</a:t>
            </a:r>
          </a:p>
          <a:p>
            <a:endParaRPr lang="en-US" altLang="en-US" b="0" i="1" dirty="0" smtClean="0"/>
          </a:p>
          <a:p>
            <a:r>
              <a:rPr lang="en-US" altLang="en-US" b="1" i="1" dirty="0" smtClean="0"/>
              <a:t>Lecture notes:</a:t>
            </a:r>
          </a:p>
          <a:p>
            <a:endParaRPr lang="en-US" altLang="en-US" b="1" i="1" dirty="0" smtClean="0"/>
          </a:p>
          <a:p>
            <a:pPr marL="0" indent="0">
              <a:buFont typeface="Arial" panose="020B0604020202020204" pitchFamily="34" charset="0"/>
              <a:buNone/>
            </a:pPr>
            <a:r>
              <a:rPr lang="en-US" altLang="en-US" b="0" dirty="0" smtClean="0"/>
              <a:t>Changes in supply are more “unnatural,” as they result solely from actions of governments.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The figure on the slide shows an increase in the supply of a foreign currency, the yen.</a:t>
            </a:r>
          </a:p>
          <a:p>
            <a:pPr marL="171450" indent="-171450">
              <a:buFont typeface="Arial" panose="020B0604020202020204" pitchFamily="34" charset="0"/>
              <a:buChar char="•"/>
            </a:pPr>
            <a:r>
              <a:rPr lang="en-US" altLang="en-US" dirty="0" smtClean="0"/>
              <a:t>All else being equal, an increase in the quantity of yen shifts the supply of yen outward.</a:t>
            </a:r>
          </a:p>
          <a:p>
            <a:pPr marL="171450" indent="-171450">
              <a:buFont typeface="Arial" panose="020B0604020202020204" pitchFamily="34" charset="0"/>
              <a:buChar char="•"/>
            </a:pPr>
            <a:r>
              <a:rPr lang="en-US" altLang="en-US" dirty="0" smtClean="0"/>
              <a:t>This change decreases the exchange rate, depreciating the yen and appreciating the dollar.</a:t>
            </a:r>
          </a:p>
          <a:p>
            <a:pPr marL="171450" indent="-171450">
              <a:buFont typeface="Arial" panose="020B0604020202020204" pitchFamily="34" charset="0"/>
              <a:buChar char="•"/>
            </a:pPr>
            <a:r>
              <a:rPr lang="en-US" altLang="en-US" dirty="0" smtClean="0"/>
              <a:t>This increase in supply could be done with the intention of exchange rate manipulation.</a:t>
            </a:r>
          </a:p>
          <a:p>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r>
              <a:rPr lang="en-US" altLang="en-US" b="0" i="0" dirty="0" smtClean="0"/>
              <a:t>Changes in supply:</a:t>
            </a:r>
          </a:p>
          <a:p>
            <a:pPr marL="171450" indent="-171450">
              <a:buFont typeface="Arial" panose="020B0604020202020204" pitchFamily="34" charset="0"/>
              <a:buChar char="•"/>
            </a:pPr>
            <a:r>
              <a:rPr lang="en-US" altLang="en-US" dirty="0" smtClean="0"/>
              <a:t>More “unnatural,” as they result from actions of governments</a:t>
            </a:r>
          </a:p>
          <a:p>
            <a:pPr marL="171450" indent="-171450">
              <a:buFont typeface="Arial" panose="020B0604020202020204" pitchFamily="34" charset="0"/>
              <a:buChar char="•"/>
            </a:pPr>
            <a:r>
              <a:rPr lang="en-US" altLang="en-US" dirty="0" smtClean="0"/>
              <a:t>Nations purposefully depreciate their own currency in order to make their exports more affordable to buyers around the world. </a:t>
            </a:r>
          </a:p>
          <a:p>
            <a:pPr marL="171450" indent="-171450">
              <a:buFont typeface="Arial" panose="020B0604020202020204" pitchFamily="34" charset="0"/>
              <a:buChar char="•"/>
            </a:pPr>
            <a:r>
              <a:rPr lang="en-US" altLang="en-US" dirty="0" smtClean="0"/>
              <a:t>If euros fall in value, each dollar buys more euros and then Volkswagens become more affordable.</a:t>
            </a:r>
          </a:p>
          <a:p>
            <a:pPr marL="171450" indent="-171450">
              <a:buFont typeface="Arial" panose="020B0604020202020204" pitchFamily="34" charset="0"/>
              <a:buChar char="•"/>
            </a:pPr>
            <a:r>
              <a:rPr lang="en-US" altLang="en-US" dirty="0" smtClean="0"/>
              <a:t>All else being equal, this leads to a greater quantity demanded of Volkswagens in the United States.</a:t>
            </a:r>
          </a:p>
          <a:p>
            <a:pPr marL="171450" indent="-171450">
              <a:buFont typeface="Arial" panose="020B0604020202020204" pitchFamily="34" charset="0"/>
              <a:buChar char="•"/>
            </a:pPr>
            <a:r>
              <a:rPr lang="en-US" altLang="en-US" dirty="0" smtClean="0"/>
              <a:t>Therefore, currency devaluation, through increasing the quantity of currency, can certainly have a short-run impact on aggregate demand. </a:t>
            </a:r>
          </a:p>
          <a:p>
            <a:pPr marL="171450" indent="-171450">
              <a:buFont typeface="Arial" panose="020B0604020202020204" pitchFamily="34" charset="0"/>
              <a:buChar char="•"/>
            </a:pPr>
            <a:r>
              <a:rPr lang="en-US" altLang="en-US" dirty="0" smtClean="0"/>
              <a:t>AD increases because net exports will increase.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dirty="0" smtClean="0"/>
              <a:t>Animated Figure 20.7</a:t>
            </a:r>
            <a:endParaRPr lang="en-US" altLang="en-US" b="1" dirty="0" smtClean="0"/>
          </a:p>
          <a:p>
            <a:endParaRPr lang="en-US" altLang="en-US" b="1" i="1" dirty="0" smtClean="0"/>
          </a:p>
          <a:p>
            <a:r>
              <a:rPr lang="en-US" altLang="en-US" b="1" i="1" dirty="0" smtClean="0"/>
              <a:t>Lecture tip: </a:t>
            </a:r>
          </a:p>
          <a:p>
            <a:r>
              <a:rPr lang="en-US" altLang="en-US" b="0" i="1" dirty="0" smtClean="0"/>
              <a:t>Click through the slide to reveal each part of the graph.</a:t>
            </a:r>
          </a:p>
          <a:p>
            <a:endParaRPr lang="en-US" altLang="en-US" b="1" i="1" dirty="0" smtClean="0"/>
          </a:p>
          <a:p>
            <a:r>
              <a:rPr lang="en-US" altLang="en-US" b="1" i="1" dirty="0" smtClean="0"/>
              <a:t>Lecture notes:</a:t>
            </a:r>
          </a:p>
          <a:p>
            <a:pPr marL="171450" indent="-171450">
              <a:buFont typeface="Arial" panose="020B0604020202020204" pitchFamily="34" charset="0"/>
              <a:buChar char="•"/>
            </a:pPr>
            <a:r>
              <a:rPr lang="en-US" altLang="en-US" dirty="0" smtClean="0"/>
              <a:t>If Japan acts to depreciate the yen, this increases aggregate demand for Japanese goods and services, including those produced in Japan. </a:t>
            </a:r>
          </a:p>
          <a:p>
            <a:pPr marL="171450" indent="-171450">
              <a:buFont typeface="Arial" panose="020B0604020202020204" pitchFamily="34" charset="0"/>
              <a:buChar char="•"/>
            </a:pPr>
            <a:r>
              <a:rPr lang="en-US" altLang="en-US" dirty="0" smtClean="0"/>
              <a:t>In the short run, this increases real GDP and decreases unemployment (not pictured here), due to some sticky prices.</a:t>
            </a:r>
          </a:p>
          <a:p>
            <a:pPr marL="171450" indent="-171450">
              <a:buFont typeface="Arial" panose="020B0604020202020204" pitchFamily="34" charset="0"/>
              <a:buChar char="•"/>
            </a:pPr>
            <a:r>
              <a:rPr lang="en-US" altLang="en-US" dirty="0" smtClean="0"/>
              <a:t>This is just another dimension of expansionary monetary policy. </a:t>
            </a:r>
          </a:p>
          <a:p>
            <a:pPr marL="171450" indent="-171450">
              <a:buFont typeface="Arial" panose="020B0604020202020204" pitchFamily="34" charset="0"/>
              <a:buChar char="•"/>
            </a:pPr>
            <a:r>
              <a:rPr lang="en-US" altLang="en-US" dirty="0" smtClean="0"/>
              <a:t>When a central bank increases its money supply, it reduces the exchange rate and increases AD in the short run. </a:t>
            </a:r>
          </a:p>
          <a:p>
            <a:pPr marL="171450" indent="-171450">
              <a:buFont typeface="Arial" panose="020B0604020202020204" pitchFamily="34" charset="0"/>
              <a:buChar char="•"/>
            </a:pPr>
            <a:r>
              <a:rPr lang="en-US" altLang="en-US" dirty="0" smtClean="0"/>
              <a:t>In the long run, when prices adjust fully, there are no real effects.</a:t>
            </a:r>
          </a:p>
          <a:p>
            <a:endParaRPr lang="en-US" altLang="en-US" dirty="0" smtClean="0"/>
          </a:p>
          <a:p>
            <a:pPr marL="0" indent="0">
              <a:buFont typeface="Arial" panose="020B0604020202020204" pitchFamily="34" charset="0"/>
              <a:buNone/>
            </a:pPr>
            <a:r>
              <a:rPr lang="en-US" altLang="en-US" b="0" dirty="0" smtClean="0"/>
              <a:t>Recall: </a:t>
            </a:r>
          </a:p>
          <a:p>
            <a:pPr marL="171450" indent="-171450">
              <a:buFont typeface="Arial" charset="0"/>
              <a:buChar char="•"/>
            </a:pPr>
            <a:r>
              <a:rPr lang="en-US" altLang="en-US" b="0" dirty="0" smtClean="0"/>
              <a:t>Why does the SRAS shift back left to the new equilibrium that intersects the LRAS?</a:t>
            </a:r>
          </a:p>
          <a:p>
            <a:pPr marL="171450" indent="-171450">
              <a:buFont typeface="Arial" panose="020B0604020202020204" pitchFamily="34" charset="0"/>
              <a:buChar char="•"/>
            </a:pPr>
            <a:r>
              <a:rPr lang="en-US" altLang="en-US" b="0" dirty="0" smtClean="0"/>
              <a:t>Remember</a:t>
            </a:r>
            <a:r>
              <a:rPr lang="en-US" altLang="en-US" b="0" baseline="0" dirty="0" smtClean="0"/>
              <a:t> </a:t>
            </a:r>
            <a:r>
              <a:rPr lang="en-US" altLang="en-US" dirty="0" smtClean="0"/>
              <a:t>the difference between the long run and the short run: in the long run, all prices adjust. </a:t>
            </a:r>
          </a:p>
          <a:p>
            <a:pPr marL="171450" indent="-171450">
              <a:buFont typeface="Arial" panose="020B0604020202020204" pitchFamily="34" charset="0"/>
              <a:buChar char="•"/>
            </a:pPr>
            <a:r>
              <a:rPr lang="en-US" altLang="en-US" dirty="0" smtClean="0"/>
              <a:t>As all prices adjust, the short-run aggregate supply curve shifts upward from SRAS</a:t>
            </a:r>
            <a:r>
              <a:rPr lang="en-US" altLang="en-US" baseline="-25000" dirty="0" smtClean="0"/>
              <a:t>1</a:t>
            </a:r>
            <a:r>
              <a:rPr lang="en-US" altLang="en-US" dirty="0" smtClean="0"/>
              <a:t> to SRAS</a:t>
            </a:r>
            <a:r>
              <a:rPr lang="en-US" altLang="en-US" baseline="-25000" dirty="0" smtClean="0"/>
              <a:t>2</a:t>
            </a:r>
            <a:r>
              <a:rPr lang="en-US" altLang="en-US" dirty="0" smtClean="0"/>
              <a:t>.  </a:t>
            </a:r>
          </a:p>
          <a:p>
            <a:pPr marL="171450" indent="-171450">
              <a:buFont typeface="Arial" panose="020B0604020202020204" pitchFamily="34" charset="0"/>
              <a:buChar char="•"/>
            </a:pPr>
            <a:r>
              <a:rPr lang="en-US" altLang="en-US" dirty="0" smtClean="0"/>
              <a:t>Notice that now we are back to the original output level (Y*), but prices are higher. </a:t>
            </a:r>
          </a:p>
          <a:p>
            <a:pPr marL="171450" indent="-171450">
              <a:buFont typeface="Arial" panose="020B0604020202020204" pitchFamily="34" charset="0"/>
              <a:buChar char="•"/>
            </a:pPr>
            <a:r>
              <a:rPr lang="en-US" altLang="en-US" dirty="0" smtClean="0"/>
              <a:t>The model is telling us that demand changes have no </a:t>
            </a:r>
            <a:r>
              <a:rPr lang="en-US" altLang="en-US" i="1" dirty="0" smtClean="0"/>
              <a:t>real</a:t>
            </a:r>
            <a:r>
              <a:rPr lang="en-US" altLang="en-US" dirty="0" smtClean="0"/>
              <a:t> effects in the long run, as the effects are only on the price level, a nominal variable.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Clicker question:</a:t>
            </a:r>
          </a:p>
          <a:p>
            <a:r>
              <a:rPr lang="en-US" altLang="en-US" dirty="0" smtClean="0"/>
              <a:t>Correct answer: D,</a:t>
            </a:r>
            <a:r>
              <a:rPr lang="en-US" altLang="en-US" baseline="0" dirty="0" smtClean="0"/>
              <a:t> Japanese goods will become more attractive to American consumers.</a:t>
            </a:r>
            <a:endParaRPr lang="en-US" altLang="en-US" dirty="0" smtClean="0"/>
          </a:p>
          <a:p>
            <a:endParaRPr lang="en-US" altLang="en-US" dirty="0" smtClean="0"/>
          </a:p>
          <a:p>
            <a:pPr marL="0" indent="0">
              <a:buFont typeface="Arial" panose="020B0604020202020204" pitchFamily="34" charset="0"/>
              <a:buNone/>
            </a:pPr>
            <a:r>
              <a:rPr lang="en-US" altLang="en-US" dirty="0" smtClean="0"/>
              <a:t>If the dollar appreciates compared to the yen, it means that yen are now cheaper to buy. </a:t>
            </a:r>
          </a:p>
          <a:p>
            <a:pPr marL="171450" indent="-171450">
              <a:buFont typeface="Arial" panose="020B0604020202020204" pitchFamily="34" charset="0"/>
              <a:buChar char="•"/>
            </a:pPr>
            <a:r>
              <a:rPr lang="en-US" altLang="en-US" dirty="0" smtClean="0"/>
              <a:t>We can get yens cheaper, which makes Japanese goods more attractive since we can effectively use fewer dollars to purchase the Japanese goods (by getting more yens for our dollar).</a:t>
            </a:r>
          </a:p>
          <a:p>
            <a:endParaRPr lang="en-US" altLang="en-US" dirty="0" smtClean="0"/>
          </a:p>
        </p:txBody>
      </p:sp>
    </p:spTree>
    <p:extLst>
      <p:ext uri="{BB962C8B-B14F-4D97-AF65-F5344CB8AC3E}">
        <p14:creationId xmlns:p14="http://schemas.microsoft.com/office/powerpoint/2010/main" val="1132256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Clicker question:</a:t>
            </a:r>
          </a:p>
          <a:p>
            <a:r>
              <a:rPr lang="en-US" altLang="en-US" dirty="0" smtClean="0"/>
              <a:t>Correct answer: C,</a:t>
            </a:r>
            <a:r>
              <a:rPr lang="en-US" altLang="en-US" baseline="0" dirty="0" smtClean="0"/>
              <a:t> to make its exports more attractive to foreign countries</a:t>
            </a:r>
            <a:endParaRPr lang="en-US" altLang="en-US" dirty="0" smtClean="0"/>
          </a:p>
          <a:p>
            <a:endParaRPr lang="en-US" altLang="en-US" dirty="0" smtClean="0"/>
          </a:p>
          <a:p>
            <a:pPr marL="0" indent="0">
              <a:buFont typeface="Arial" panose="020B0604020202020204" pitchFamily="34" charset="0"/>
              <a:buNone/>
            </a:pPr>
            <a:r>
              <a:rPr lang="en-US" altLang="en-US" dirty="0" smtClean="0"/>
              <a:t>If a country keeps its currency undervalued, goods from that country will be cheaper and more attractive to foreigners. </a:t>
            </a:r>
          </a:p>
          <a:p>
            <a:pPr marL="171450" indent="-171450">
              <a:buFont typeface="Arial" panose="020B0604020202020204" pitchFamily="34" charset="0"/>
              <a:buChar char="•"/>
            </a:pPr>
            <a:r>
              <a:rPr lang="en-US" altLang="en-US" dirty="0" smtClean="0"/>
              <a:t>This can help a country get a trading relationship started with other countries, and can boost the country’s exports significantly.</a:t>
            </a:r>
          </a:p>
          <a:p>
            <a:endParaRPr lang="en-US" altLang="en-US" dirty="0" smtClean="0"/>
          </a:p>
        </p:txBody>
      </p:sp>
    </p:spTree>
    <p:extLst>
      <p:ext uri="{BB962C8B-B14F-4D97-AF65-F5344CB8AC3E}">
        <p14:creationId xmlns:p14="http://schemas.microsoft.com/office/powerpoint/2010/main" val="1732774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tip:</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You can tell students to think of a pegged exchange rate as a price control on your currency. </a:t>
            </a:r>
          </a:p>
          <a:p>
            <a:pPr marL="171450" indent="-171450">
              <a:buFont typeface="Arial" panose="020B0604020202020204" pitchFamily="34" charset="0"/>
              <a:buChar char="•"/>
            </a:pPr>
            <a:r>
              <a:rPr lang="en-US" altLang="en-US" dirty="0" smtClean="0"/>
              <a:t>The government acts to keep the price of their currency at a desired level.</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a:t>
            </a:r>
            <a:r>
              <a:rPr lang="en-US" altLang="en-US" b="1" i="1" baseline="0" dirty="0" smtClean="0"/>
              <a:t> </a:t>
            </a:r>
            <a:r>
              <a:rPr lang="en-US" altLang="en-US" b="0" i="0" dirty="0" smtClean="0"/>
              <a:t>Figure</a:t>
            </a:r>
            <a:r>
              <a:rPr lang="en-US" altLang="en-US" b="0" i="0" baseline="0" dirty="0" smtClean="0"/>
              <a:t> 20.8</a:t>
            </a:r>
            <a:endParaRPr lang="en-US" altLang="en-US" b="0" i="0" dirty="0" smtClean="0"/>
          </a:p>
          <a:p>
            <a:endParaRPr lang="en-US" altLang="en-US" b="1" i="1" dirty="0" smtClean="0"/>
          </a:p>
          <a:p>
            <a:r>
              <a:rPr lang="en-US" altLang="en-US" b="1" i="1" dirty="0" smtClean="0"/>
              <a:t>Lecture notes: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The yuan is pegged to the dollar.</a:t>
            </a:r>
            <a:r>
              <a:rPr lang="en-US" altLang="en-US" baseline="0" dirty="0" smtClean="0"/>
              <a:t> </a:t>
            </a:r>
            <a:r>
              <a:rPr lang="en-US" altLang="en-US" dirty="0" smtClean="0"/>
              <a:t>This just means its value is controlled by the Chinese government.</a:t>
            </a:r>
          </a:p>
          <a:p>
            <a:pPr marL="171450" indent="-171450">
              <a:buFont typeface="Arial" panose="020B0604020202020204" pitchFamily="34" charset="0"/>
              <a:buChar char="•"/>
            </a:pPr>
            <a:r>
              <a:rPr lang="en-US" altLang="en-US" dirty="0" smtClean="0"/>
              <a:t>For example, from mid-2008 until mid-2010, the peg was set at $0.147; after this, it was allowed to rise.</a:t>
            </a:r>
          </a:p>
          <a:p>
            <a:pPr marL="171450" indent="-171450">
              <a:buFont typeface="Arial" panose="020B0604020202020204" pitchFamily="34" charset="0"/>
              <a:buChar char="•"/>
            </a:pPr>
            <a:r>
              <a:rPr lang="en-US" altLang="en-US" dirty="0" smtClean="0"/>
              <a:t>The exchange rate is pegged below market values with the goal of keeping Chinese exports inexpensive on world markets.</a:t>
            </a:r>
          </a:p>
          <a:p>
            <a:endParaRPr lang="en-US" altLang="en-US" dirty="0" smtClean="0"/>
          </a:p>
          <a:p>
            <a:pPr marL="0" indent="0">
              <a:buFont typeface="Arial" panose="020B0604020202020204" pitchFamily="34" charset="0"/>
              <a:buNone/>
            </a:pPr>
            <a:r>
              <a:rPr lang="en-US" altLang="en-US" dirty="0" smtClean="0"/>
              <a:t>To keep the exchange rate below the natural market rate, the government has to buy U.S. dollars and other U.S. assets in world markets. </a:t>
            </a:r>
          </a:p>
          <a:p>
            <a:pPr marL="171450" indent="-171450">
              <a:buFont typeface="Arial" panose="020B0604020202020204" pitchFamily="34" charset="0"/>
              <a:buChar char="•"/>
            </a:pPr>
            <a:r>
              <a:rPr lang="en-US" altLang="en-US" dirty="0" smtClean="0"/>
              <a:t>They use yuan to make these purchases so this is essentially increasing the supply of yuan, shifting the supply curve to the right.</a:t>
            </a:r>
          </a:p>
          <a:p>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The Yuan:</a:t>
            </a:r>
          </a:p>
          <a:p>
            <a:pPr marL="171450" indent="-171450">
              <a:buFont typeface="Arial" panose="020B0604020202020204" pitchFamily="34" charset="0"/>
              <a:buChar char="•"/>
            </a:pPr>
            <a:r>
              <a:rPr lang="en-US" altLang="en-US" dirty="0" smtClean="0"/>
              <a:t>China uses many freshly minted yuan to buy U.S. Treasury bills.</a:t>
            </a:r>
          </a:p>
          <a:p>
            <a:pPr marL="171450" indent="-171450">
              <a:buFont typeface="Arial" panose="020B0604020202020204" pitchFamily="34" charset="0"/>
              <a:buChar char="•"/>
            </a:pPr>
            <a:r>
              <a:rPr lang="en-US" altLang="en-US" dirty="0" smtClean="0"/>
              <a:t>The huge increase in the supply of yuan due to increased minting depreciates the yuan.</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In a sense, China is conducting open market operations by buying U.S. Treasury securities and doing their own version of expansionary monetary policy.</a:t>
            </a:r>
            <a:endParaRPr lang="en-US" altLang="en-US" dirty="0" smtClean="0"/>
          </a:p>
          <a:p>
            <a:pPr marL="171450" indent="-171450">
              <a:buFont typeface="Arial" panose="020B0604020202020204" pitchFamily="34" charset="0"/>
              <a:buChar char="•"/>
            </a:pPr>
            <a:r>
              <a:rPr lang="en-US" altLang="en-US" dirty="0" smtClean="0"/>
              <a:t>This keeps exchange rates low, and makes Chinese goods more attractive for Americans who have dollars.</a:t>
            </a:r>
          </a:p>
          <a:p>
            <a:endParaRPr lang="en-US" altLang="en-US" dirty="0" smtClean="0"/>
          </a:p>
          <a:p>
            <a:pPr marL="0" indent="0">
              <a:buFont typeface="Arial" panose="020B0604020202020204" pitchFamily="34" charset="0"/>
              <a:buNone/>
            </a:pPr>
            <a:r>
              <a:rPr lang="en-US" altLang="en-US" dirty="0" smtClean="0"/>
              <a:t>Think about how this peg affects the Chinese economy. </a:t>
            </a:r>
          </a:p>
          <a:p>
            <a:pPr marL="171450" indent="-171450">
              <a:buFont typeface="Arial" panose="020B0604020202020204" pitchFamily="34" charset="0"/>
              <a:buChar char="•"/>
            </a:pPr>
            <a:r>
              <a:rPr lang="en-US" altLang="en-US" dirty="0" smtClean="0"/>
              <a:t>On the one hand, it is clear that the Chinese economy has been growing at historically large rates over the past two decades.</a:t>
            </a:r>
          </a:p>
          <a:p>
            <a:pPr marL="171450" indent="-171450">
              <a:buFont typeface="Arial" panose="020B0604020202020204" pitchFamily="34" charset="0"/>
              <a:buChar char="•"/>
            </a:pPr>
            <a:r>
              <a:rPr lang="en-US" altLang="en-US" sz="2400" dirty="0" smtClean="0">
                <a:latin typeface="Arial" panose="020B0604020202020204" pitchFamily="34" charset="0"/>
              </a:rPr>
              <a:t>Many people feel that this is “cheating” to gain an international advantage.</a:t>
            </a:r>
          </a:p>
          <a:p>
            <a:pPr marL="171450" indent="-171450">
              <a:buFont typeface="Arial" panose="020B0604020202020204" pitchFamily="34" charset="0"/>
              <a:buChar char="•"/>
            </a:pPr>
            <a:r>
              <a:rPr lang="en-US" altLang="en-US" sz="2400" dirty="0" smtClean="0">
                <a:latin typeface="Arial" panose="020B0604020202020204" pitchFamily="34" charset="0"/>
              </a:rPr>
              <a:t>This “cheating” can hurt certain sectors in other nations that can’t compete with artificially low prices.</a:t>
            </a:r>
            <a:endParaRPr lang="en-US" altLang="en-US" sz="1200" dirty="0" smtClean="0">
              <a:latin typeface="+mn-lt"/>
            </a:endParaRPr>
          </a:p>
          <a:p>
            <a:pPr marL="171450" indent="-171450">
              <a:buFont typeface="Arial" panose="020B0604020202020204" pitchFamily="34" charset="0"/>
              <a:buChar char="•"/>
            </a:pPr>
            <a:r>
              <a:rPr lang="en-US" altLang="en-US" sz="1200" dirty="0" smtClean="0">
                <a:latin typeface="+mn-lt"/>
              </a:rPr>
              <a:t>China’s growth </a:t>
            </a:r>
            <a:r>
              <a:rPr lang="en-US" altLang="en-US" dirty="0" smtClean="0"/>
              <a:t>seems to indicate that this devaluation strategy is helping their economy overall, not just the export sector.</a:t>
            </a:r>
          </a:p>
          <a:p>
            <a:pPr marL="171450" indent="-171450">
              <a:buFont typeface="Arial" panose="020B0604020202020204" pitchFamily="34" charset="0"/>
              <a:buChar char="•"/>
            </a:pPr>
            <a:r>
              <a:rPr lang="en-US" altLang="en-US" dirty="0" smtClean="0"/>
              <a:t>Perhaps this is true, but</a:t>
            </a:r>
            <a:r>
              <a:rPr lang="en-US" altLang="en-US" baseline="0" dirty="0" smtClean="0"/>
              <a:t> m</a:t>
            </a:r>
            <a:r>
              <a:rPr lang="en-US" altLang="en-US" dirty="0" smtClean="0"/>
              <a:t>any other changes have taken place in China over the past two decades. </a:t>
            </a:r>
          </a:p>
          <a:p>
            <a:pPr marL="171450" indent="-171450">
              <a:buFont typeface="Arial" panose="020B0604020202020204" pitchFamily="34" charset="0"/>
              <a:buChar char="•"/>
            </a:pPr>
            <a:r>
              <a:rPr lang="en-US" altLang="en-US" dirty="0" smtClean="0"/>
              <a:t>Institutional changes (the introduction of private property rights) have completely changed production incentives in China.</a:t>
            </a:r>
          </a:p>
          <a:p>
            <a:pPr marL="171450" indent="-171450">
              <a:buFont typeface="Arial" panose="020B0604020202020204" pitchFamily="34" charset="0"/>
              <a:buChar char="•"/>
            </a:pPr>
            <a:r>
              <a:rPr lang="en-US" altLang="en-US" dirty="0" smtClean="0"/>
              <a:t>So, it is incomplete to pin their success on currency devaluation alone.</a:t>
            </a:r>
          </a:p>
          <a:p>
            <a:r>
              <a:rPr lang="en-US" altLang="en-US" dirty="0" smtClean="0"/>
              <a:t> </a:t>
            </a:r>
          </a:p>
          <a:p>
            <a:pPr marL="0" indent="0">
              <a:buFont typeface="Arial" panose="020B0604020202020204" pitchFamily="34" charset="0"/>
              <a:buNone/>
            </a:pPr>
            <a:r>
              <a:rPr lang="en-US" altLang="en-US" dirty="0" smtClean="0"/>
              <a:t>In addition, Chinese workers get paid in yuan. </a:t>
            </a:r>
          </a:p>
          <a:p>
            <a:pPr marL="171450" indent="-171450">
              <a:buFont typeface="Arial" panose="020B0604020202020204" pitchFamily="34" charset="0"/>
              <a:buChar char="•"/>
            </a:pPr>
            <a:r>
              <a:rPr lang="en-US" altLang="en-US" dirty="0" smtClean="0"/>
              <a:t>When the government devalues the currency, this effectively gives the workers a real pay cut. </a:t>
            </a:r>
          </a:p>
          <a:p>
            <a:pPr marL="171450" indent="-171450">
              <a:buFont typeface="Arial" panose="020B0604020202020204" pitchFamily="34" charset="0"/>
              <a:buChar char="•"/>
            </a:pPr>
            <a:r>
              <a:rPr lang="en-US" altLang="en-US" dirty="0" smtClean="0"/>
              <a:t>Part of the reason why Chinese exports are so cheap is that labor costs are very low. </a:t>
            </a:r>
          </a:p>
          <a:p>
            <a:pPr marL="171450" indent="-171450">
              <a:buFont typeface="Arial" panose="020B0604020202020204" pitchFamily="34" charset="0"/>
              <a:buChar char="•"/>
            </a:pPr>
            <a:r>
              <a:rPr lang="en-US" altLang="en-US" dirty="0" smtClean="0"/>
              <a:t>But this is not a positive situation for the actual laborers.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dirty="0" smtClean="0"/>
              <a:t>Animated Figure 20.9</a:t>
            </a:r>
            <a:endParaRPr lang="en-US" altLang="en-US" b="1" dirty="0" smtClean="0"/>
          </a:p>
          <a:p>
            <a:endParaRPr lang="en-US" altLang="en-US" b="1" i="1" dirty="0" smtClean="0"/>
          </a:p>
          <a:p>
            <a:r>
              <a:rPr lang="en-US" altLang="en-US" b="1" i="1" dirty="0" smtClean="0"/>
              <a:t>Lecture</a:t>
            </a:r>
            <a:r>
              <a:rPr lang="en-US" altLang="en-US" b="1" i="1" baseline="0" dirty="0" smtClean="0"/>
              <a:t> tip:</a:t>
            </a:r>
          </a:p>
          <a:p>
            <a:r>
              <a:rPr lang="en-US" altLang="en-US" b="0" i="1" baseline="0" dirty="0" smtClean="0"/>
              <a:t>Click through the slide to reveal each part of the graphs.</a:t>
            </a:r>
          </a:p>
          <a:p>
            <a:endParaRPr lang="en-US" altLang="en-US" b="0" i="1" dirty="0" smtClean="0"/>
          </a:p>
          <a:p>
            <a:r>
              <a:rPr lang="en-US" altLang="en-US" b="1" i="1" dirty="0" smtClean="0"/>
              <a:t>Lecture notes: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Panel (a):</a:t>
            </a:r>
          </a:p>
          <a:p>
            <a:pPr marL="171450" lvl="0" indent="-171450">
              <a:buFont typeface="Arial" panose="020B0604020202020204" pitchFamily="34" charset="0"/>
              <a:buChar char="•"/>
            </a:pPr>
            <a:r>
              <a:rPr lang="en-US" altLang="en-US" dirty="0" smtClean="0"/>
              <a:t>Initially, the price of a pound of oranges in Florida is $1.80</a:t>
            </a:r>
          </a:p>
          <a:p>
            <a:pPr marL="171450" lvl="0" indent="-171450">
              <a:buFont typeface="Arial" panose="020B0604020202020204" pitchFamily="34" charset="0"/>
              <a:buChar char="•"/>
            </a:pPr>
            <a:endParaRPr lang="en-US" altLang="en-US" dirty="0" smtClean="0"/>
          </a:p>
          <a:p>
            <a:pPr marL="0" lvl="0" indent="0">
              <a:buFont typeface="Arial" panose="020B0604020202020204" pitchFamily="34" charset="0"/>
              <a:buNone/>
            </a:pPr>
            <a:r>
              <a:rPr lang="en-US" altLang="en-US" dirty="0" smtClean="0"/>
              <a:t>Panel</a:t>
            </a:r>
            <a:r>
              <a:rPr lang="en-US" altLang="en-US" baseline="0" dirty="0" smtClean="0"/>
              <a:t> </a:t>
            </a:r>
            <a:r>
              <a:rPr lang="en-US" altLang="en-US" dirty="0" smtClean="0"/>
              <a:t>(b):</a:t>
            </a:r>
          </a:p>
          <a:p>
            <a:pPr marL="171450" lvl="0" indent="-171450">
              <a:buFont typeface="Arial" panose="020B0604020202020204" pitchFamily="34" charset="0"/>
              <a:buChar char="•"/>
            </a:pPr>
            <a:r>
              <a:rPr lang="en-US" altLang="en-US" dirty="0" smtClean="0"/>
              <a:t>The same oranges sell for $2.20 per pound in Michigan.</a:t>
            </a:r>
          </a:p>
          <a:p>
            <a:pPr marL="171450" indent="-171450">
              <a:buFont typeface="Arial" panose="020B0604020202020204" pitchFamily="34" charset="0"/>
              <a:buChar char="•"/>
            </a:pPr>
            <a:r>
              <a:rPr lang="en-US" altLang="en-US" dirty="0" smtClean="0"/>
              <a:t>Thus, orange suppliers reduce supply in Florida and increase supply in Michigan.</a:t>
            </a:r>
          </a:p>
          <a:p>
            <a:pPr marL="171450" indent="-171450">
              <a:buFont typeface="Arial" panose="020B0604020202020204" pitchFamily="34" charset="0"/>
              <a:buChar char="•"/>
            </a:pPr>
            <a:r>
              <a:rPr lang="en-US" altLang="en-US" dirty="0" smtClean="0"/>
              <a:t>If transportation costs are zero, these supply changes will take place until the price is the same in both locations.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tip:</a:t>
            </a:r>
            <a:endParaRPr lang="en-US" altLang="en-US" b="1" dirty="0" smtClean="0"/>
          </a:p>
          <a:p>
            <a:pPr marL="171450" indent="-171450">
              <a:buFont typeface="Arial" panose="020B0604020202020204" pitchFamily="34" charset="0"/>
              <a:buChar char="•"/>
            </a:pPr>
            <a:endParaRPr lang="en-US" altLang="en-US" b="0" dirty="0" smtClean="0"/>
          </a:p>
          <a:p>
            <a:pPr marL="0" indent="0">
              <a:buFont typeface="Arial" panose="020B0604020202020204" pitchFamily="34" charset="0"/>
              <a:buNone/>
            </a:pPr>
            <a:r>
              <a:rPr lang="en-US" altLang="en-US" b="0" dirty="0" smtClean="0"/>
              <a:t>Encourage</a:t>
            </a:r>
            <a:r>
              <a:rPr lang="en-US" altLang="en-US" b="0" baseline="0" dirty="0" smtClean="0"/>
              <a:t> students to </a:t>
            </a:r>
            <a:r>
              <a:rPr lang="en-US" altLang="en-US" b="0" dirty="0" smtClean="0"/>
              <a:t>intuitively think of it like this</a:t>
            </a:r>
            <a:r>
              <a:rPr lang="en-US" altLang="en-US" b="1" dirty="0" smtClean="0"/>
              <a:t>: </a:t>
            </a:r>
            <a:r>
              <a:rPr lang="en-US" altLang="en-US" b="0" dirty="0" smtClean="0"/>
              <a:t>I</a:t>
            </a:r>
            <a:r>
              <a:rPr lang="en-US" altLang="en-US" dirty="0" smtClean="0"/>
              <a:t>magine you were going to buy a good in the United States with exact change. </a:t>
            </a:r>
          </a:p>
          <a:p>
            <a:pPr marL="171450" indent="-171450">
              <a:buFont typeface="Arial" panose="020B0604020202020204" pitchFamily="34" charset="0"/>
              <a:buChar char="•"/>
            </a:pPr>
            <a:r>
              <a:rPr lang="en-US" altLang="en-US" dirty="0" smtClean="0"/>
              <a:t>You could take that exact change and convert it to the foreign currency. </a:t>
            </a:r>
          </a:p>
          <a:p>
            <a:pPr marL="171450" indent="-171450">
              <a:buFont typeface="Arial" panose="020B0604020202020204" pitchFamily="34" charset="0"/>
              <a:buChar char="•"/>
            </a:pPr>
            <a:r>
              <a:rPr lang="en-US" altLang="en-US" dirty="0" smtClean="0"/>
              <a:t>In the foreign country, you would have exact change for the good as well. </a:t>
            </a:r>
          </a:p>
          <a:p>
            <a:pPr marL="171450" indent="-171450">
              <a:buFont typeface="Arial" panose="020B0604020202020204" pitchFamily="34" charset="0"/>
              <a:buChar char="•"/>
            </a:pPr>
            <a:r>
              <a:rPr lang="en-US" altLang="en-US" dirty="0" smtClean="0"/>
              <a:t>You wouldn’t have to get any extra currency and would not receive change after purchasing the good.</a:t>
            </a:r>
          </a:p>
          <a:p>
            <a:endParaRPr lang="en-US" altLang="en-US" dirty="0" smtClean="0"/>
          </a:p>
          <a:p>
            <a:r>
              <a:rPr lang="en-US" altLang="en-US" b="0" i="1" dirty="0" smtClean="0"/>
              <a:t>Regarding the image on the slide:</a:t>
            </a:r>
          </a:p>
          <a:p>
            <a:pPr marL="171450" indent="-171450">
              <a:buFont typeface="Arial" panose="020B0604020202020204" pitchFamily="34" charset="0"/>
              <a:buChar char="•"/>
            </a:pPr>
            <a:r>
              <a:rPr lang="en-US" altLang="en-US" dirty="0" smtClean="0"/>
              <a:t>A popular application of PPP is the “Big Mac Index” (see in a few slides). </a:t>
            </a:r>
          </a:p>
          <a:p>
            <a:pPr marL="171450" indent="-171450">
              <a:buFont typeface="Arial" panose="020B0604020202020204" pitchFamily="34" charset="0"/>
              <a:buChar char="•"/>
            </a:pPr>
            <a:r>
              <a:rPr lang="en-US" altLang="en-US" dirty="0" smtClean="0"/>
              <a:t>The Big Mac is a good sold in many countries, so we can measure prices of the Big Mac and exchange rates across countries to see if PPP holds.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b="1" i="1" dirty="0" smtClean="0"/>
              <a:t>Lecture notes:</a:t>
            </a:r>
          </a:p>
          <a:p>
            <a:pPr marL="228600" indent="-228600"/>
            <a:endParaRPr lang="en-US" altLang="en-US" b="1" i="1" dirty="0" smtClean="0"/>
          </a:p>
          <a:p>
            <a:pPr marL="228600" indent="-228600"/>
            <a:r>
              <a:rPr lang="en-US" altLang="en-US" b="0" i="0" dirty="0" smtClean="0"/>
              <a:t>Examples for each of the points on the slide:</a:t>
            </a:r>
          </a:p>
          <a:p>
            <a:pPr marL="228600" indent="-228600">
              <a:buFontTx/>
              <a:buAutoNum type="arabicPeriod"/>
            </a:pPr>
            <a:r>
              <a:rPr lang="en-US" altLang="en-US" dirty="0" smtClean="0"/>
              <a:t>In India, a Big Mac is a chicken sandwich.</a:t>
            </a:r>
          </a:p>
          <a:p>
            <a:pPr marL="228600" indent="-228600">
              <a:buFontTx/>
              <a:buAutoNum type="arabicPeriod"/>
            </a:pPr>
            <a:r>
              <a:rPr lang="en-US" altLang="en-US" dirty="0" smtClean="0"/>
              <a:t>If you want a German haircut, travel to Germany.</a:t>
            </a:r>
          </a:p>
          <a:p>
            <a:pPr marL="228600" indent="-228600">
              <a:buFontTx/>
              <a:buAutoNum type="arabicPeriod"/>
            </a:pPr>
            <a:r>
              <a:rPr lang="en-US" altLang="en-US" dirty="0" smtClean="0"/>
              <a:t>The higher the trade barriers are, the higher the price of the foreign good will be.</a:t>
            </a:r>
          </a:p>
          <a:p>
            <a:pPr marL="228600" indent="-228600">
              <a:buFontTx/>
              <a:buAutoNum type="arabicPeriod"/>
            </a:pPr>
            <a:r>
              <a:rPr lang="en-US" altLang="en-US" dirty="0" smtClean="0"/>
              <a:t>Shipping costs prevent prices from completely equalizing.</a:t>
            </a:r>
          </a:p>
          <a:p>
            <a:pPr marL="228600" indent="-228600">
              <a:buFontTx/>
              <a:buAutoNum type="arabicPeriod"/>
            </a:pPr>
            <a:r>
              <a:rPr lang="en-US" altLang="en-US" dirty="0" smtClean="0"/>
              <a:t>The PPP theory is a long-run theory, and some prices are stickier in the short run.</a:t>
            </a:r>
          </a:p>
          <a:p>
            <a:pPr marL="228600" indent="-228600"/>
            <a:endParaRPr lang="en-US" altLang="en-US" dirty="0" smtClean="0"/>
          </a:p>
          <a:p>
            <a:pPr marL="228600" indent="-228600"/>
            <a:endParaRPr lang="en-US" altLang="en-US" dirty="0" smtClean="0"/>
          </a:p>
          <a:p>
            <a:pPr marL="228600" indent="-228600"/>
            <a:endParaRPr lang="en-US"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”Economics in the Media” Slide</a:t>
            </a:r>
          </a:p>
          <a:p>
            <a:endParaRPr lang="en-US" altLang="en-US" b="1" i="1" dirty="0" smtClean="0"/>
          </a:p>
          <a:p>
            <a:r>
              <a:rPr lang="en-US" altLang="en-US" b="1" i="1" dirty="0" smtClean="0"/>
              <a:t>Lecture tip:</a:t>
            </a:r>
            <a:r>
              <a:rPr lang="en-US" altLang="en-US" dirty="0" smtClean="0"/>
              <a:t> </a:t>
            </a:r>
          </a:p>
          <a:p>
            <a:pPr marL="0" indent="0">
              <a:buFont typeface="Arial" panose="020B0604020202020204" pitchFamily="34" charset="0"/>
              <a:buNone/>
            </a:pPr>
            <a:r>
              <a:rPr lang="en-US" altLang="en-US" i="1" dirty="0" smtClean="0"/>
              <a:t>The clip mentioned on the slide can be found in the Interactive Instructor’s Guide. Access the direct link by clicking the icon in the PowerPoint above.</a:t>
            </a:r>
          </a:p>
        </p:txBody>
      </p:sp>
      <p:sp>
        <p:nvSpPr>
          <p:cNvPr id="81923"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A897B6C2-85A6-4246-8777-40B9D23BA181}" type="slidenum">
              <a:rPr lang="en-US" altLang="en-US" sz="1800">
                <a:solidFill>
                  <a:srgbClr val="000000"/>
                </a:solidFill>
                <a:latin typeface="Arial" panose="020B0604020202020204" pitchFamily="34" charset="0"/>
                <a:cs typeface="Arial" panose="020B0604020202020204" pitchFamily="34" charset="0"/>
              </a:rPr>
              <a:pPr eaLnBrk="1" hangingPunct="1"/>
              <a:t>38</a:t>
            </a:fld>
            <a:endParaRPr lang="en-US" altLang="en-US" sz="1800">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r>
              <a:rPr lang="en-US" altLang="en-US" dirty="0" smtClean="0"/>
              <a:t>We have said that purchasing power parity is a condition that should hold in the long run.</a:t>
            </a:r>
          </a:p>
          <a:p>
            <a:pPr marL="171450" indent="-171450">
              <a:buFont typeface="Arial" panose="020B0604020202020204" pitchFamily="34" charset="0"/>
              <a:buChar char="•"/>
            </a:pPr>
            <a:r>
              <a:rPr lang="en-US" altLang="en-US" i="1" dirty="0" smtClean="0"/>
              <a:t>The Economist </a:t>
            </a:r>
            <a:r>
              <a:rPr lang="en-US" altLang="en-US" dirty="0" smtClean="0"/>
              <a:t>magazine has devised a creative way to test PPP at any given point in time. </a:t>
            </a:r>
          </a:p>
          <a:p>
            <a:pPr marL="171450" indent="-171450">
              <a:buFont typeface="Arial" panose="020B0604020202020204" pitchFamily="34" charset="0"/>
              <a:buChar char="•"/>
            </a:pPr>
            <a:r>
              <a:rPr lang="en-US" altLang="en-US" dirty="0" smtClean="0"/>
              <a:t>It compares the price of a McDonald’s Big Mac sandwich across many nations. </a:t>
            </a:r>
          </a:p>
          <a:p>
            <a:pPr marL="171450" indent="-171450">
              <a:buFont typeface="Arial" panose="020B0604020202020204" pitchFamily="34" charset="0"/>
              <a:buChar char="•"/>
            </a:pPr>
            <a:r>
              <a:rPr lang="en-US" altLang="en-US" dirty="0" smtClean="0"/>
              <a:t>The Big Mac is a good choice because it is roughly the same good all over the world.</a:t>
            </a:r>
          </a:p>
          <a:p>
            <a:pPr marL="171450" indent="-171450">
              <a:buFont typeface="Arial" panose="020B0604020202020204" pitchFamily="34" charset="0"/>
              <a:buChar char="•"/>
            </a:pPr>
            <a:r>
              <a:rPr lang="en-US" altLang="en-US" b="0" dirty="0" smtClean="0"/>
              <a:t>If PPP held perfectly, the prices in the last column would all be $4.79—the price of a Big Mac in the United States.</a:t>
            </a:r>
          </a:p>
          <a:p>
            <a:pPr marL="171450" indent="-171450">
              <a:buFont typeface="Arial" panose="020B0604020202020204" pitchFamily="34" charset="0"/>
              <a:buChar char="•"/>
            </a:pPr>
            <a:endParaRPr lang="en-US" altLang="en-US" b="0" dirty="0" smtClean="0"/>
          </a:p>
          <a:p>
            <a:pPr marL="0" indent="0">
              <a:buFont typeface="Arial" panose="020B0604020202020204" pitchFamily="34" charset="0"/>
              <a:buNone/>
            </a:pPr>
            <a:r>
              <a:rPr lang="en-US" altLang="en-US" dirty="0" smtClean="0"/>
              <a:t>The Big Mac Index is an intuitive illustration of PPP.</a:t>
            </a:r>
          </a:p>
          <a:p>
            <a:pPr marL="171450" indent="-171450">
              <a:buFont typeface="Arial" panose="020B0604020202020204" pitchFamily="34" charset="0"/>
              <a:buChar char="•"/>
            </a:pPr>
            <a:r>
              <a:rPr lang="en-US" altLang="en-US" dirty="0" smtClean="0"/>
              <a:t>It also helps us see which currencies are valued close to their long-run equilibrium levels relative to the dollar. </a:t>
            </a:r>
          </a:p>
          <a:p>
            <a:pPr marL="171450" indent="-171450">
              <a:buFont typeface="Arial" panose="020B0604020202020204" pitchFamily="34" charset="0"/>
              <a:buChar char="•"/>
            </a:pPr>
            <a:r>
              <a:rPr lang="en-US" altLang="en-US" dirty="0" smtClean="0"/>
              <a:t>For example, the euro and the Turkish lira are all very close to the level implied by PPP.</a:t>
            </a:r>
          </a:p>
          <a:p>
            <a:pPr marL="171450" indent="-171450">
              <a:buFont typeface="Arial" panose="020B0604020202020204" pitchFamily="34" charset="0"/>
              <a:buChar char="•"/>
            </a:pPr>
            <a:r>
              <a:rPr lang="en-US" altLang="en-US" dirty="0" smtClean="0"/>
              <a:t>But some prices are off significantly, for example, PPP implies a Big Mac price of</a:t>
            </a:r>
            <a:r>
              <a:rPr lang="en-US" altLang="en-US" baseline="0" dirty="0" smtClean="0"/>
              <a:t> 299</a:t>
            </a:r>
            <a:r>
              <a:rPr lang="en-US" altLang="en-US" dirty="0" smtClean="0"/>
              <a:t> rupees in India, but the actual price is just 116.25 rupees.</a:t>
            </a:r>
          </a:p>
          <a:p>
            <a:pPr marL="628650" lvl="1" indent="-171450">
              <a:buFont typeface="Arial" panose="020B0604020202020204" pitchFamily="34" charset="0"/>
              <a:buChar char="•"/>
            </a:pPr>
            <a:r>
              <a:rPr lang="en-US" altLang="en-US" dirty="0" err="1" smtClean="0"/>
              <a:t>Price_India</a:t>
            </a:r>
            <a:r>
              <a:rPr lang="en-US" altLang="en-US" baseline="0" dirty="0" smtClean="0"/>
              <a:t> X 0.016=$4.79</a:t>
            </a:r>
          </a:p>
          <a:p>
            <a:pPr marL="628650" lvl="1" indent="-171450">
              <a:buFont typeface="Arial" panose="020B0604020202020204" pitchFamily="34" charset="0"/>
              <a:buChar char="•"/>
            </a:pPr>
            <a:r>
              <a:rPr lang="en-US" altLang="en-US" baseline="0" dirty="0" err="1" smtClean="0"/>
              <a:t>Price_India</a:t>
            </a:r>
            <a:r>
              <a:rPr lang="en-US" altLang="en-US" baseline="0" dirty="0" smtClean="0"/>
              <a:t>=$4.79/0.016</a:t>
            </a:r>
            <a:endParaRPr lang="en-US" altLang="en-US" dirty="0" smtClean="0"/>
          </a:p>
          <a:p>
            <a:pPr marL="171450" indent="-171450">
              <a:buFont typeface="Arial" panose="020B0604020202020204" pitchFamily="34" charset="0"/>
              <a:buChar char="•"/>
            </a:pPr>
            <a:r>
              <a:rPr lang="en-US" altLang="en-US" dirty="0" smtClean="0"/>
              <a:t>There is a good reason for this discrepancy: the Indian version of the Big Mac, called the Maharaja Mac, substitutes chicken patties for the customary beef patties.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An example:</a:t>
            </a:r>
          </a:p>
          <a:p>
            <a:pPr marL="171450" indent="-171450">
              <a:buFont typeface="Arial" panose="020B0604020202020204" pitchFamily="34" charset="0"/>
              <a:buChar char="•"/>
            </a:pPr>
            <a:r>
              <a:rPr lang="en-US" altLang="en-US" dirty="0" smtClean="0"/>
              <a:t>The price you pay in America for a Samsung television built in South Korea depends on the exchange rate between the U.S. dollar and the won (the currency of South Korea). </a:t>
            </a:r>
          </a:p>
          <a:p>
            <a:pPr marL="171450" indent="-171450">
              <a:buFont typeface="Arial" panose="020B0604020202020204" pitchFamily="34" charset="0"/>
              <a:buChar char="•"/>
            </a:pPr>
            <a:r>
              <a:rPr lang="en-US" altLang="en-US" dirty="0" smtClean="0"/>
              <a:t>Zooming out to the macro view, this means exchange rates affect the prices of all imports and exports, and therefore GDP.</a:t>
            </a:r>
          </a:p>
          <a:p>
            <a:pPr marL="171450" indent="-171450">
              <a:buFont typeface="Arial" panose="020B0604020202020204" pitchFamily="34" charset="0"/>
              <a:buChar char="•"/>
            </a:pPr>
            <a:r>
              <a:rPr lang="en-US" altLang="en-US" dirty="0" smtClean="0"/>
              <a:t>The more integrated the world economy, the more closely we watch exchange rates since they affect both what we produce and what we consume.</a:t>
            </a:r>
            <a:endParaRPr lang="en-US" altLang="en-US" b="1" dirty="0" smtClean="0"/>
          </a:p>
          <a:p>
            <a:endParaRPr lang="en-US" altLang="en-US" dirty="0" smtClean="0"/>
          </a:p>
          <a:p>
            <a:endParaRPr lang="en-US"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sz="1200" dirty="0" smtClean="0">
              <a:latin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dirty="0" smtClean="0">
                <a:latin typeface="Arial" panose="020B0604020202020204" pitchFamily="34" charset="0"/>
              </a:rPr>
              <a:t>In fact, trade deficits often increase during economic growth.</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Deficits don’t necessarily mean that we’re worse off.</a:t>
            </a:r>
          </a:p>
          <a:p>
            <a:endParaRPr lang="en-US" altLang="en-US" b="1" i="1" dirty="0" smtClean="0"/>
          </a:p>
          <a:p>
            <a:r>
              <a:rPr lang="en-US" altLang="en-US" b="1" i="1" dirty="0" smtClean="0"/>
              <a:t>Lecture</a:t>
            </a:r>
            <a:r>
              <a:rPr lang="en-US" altLang="en-US" b="1" i="1" baseline="0" dirty="0" smtClean="0"/>
              <a:t> tip:</a:t>
            </a:r>
            <a:endParaRPr lang="en-US" altLang="en-US" b="1" i="1" dirty="0" smtClean="0"/>
          </a:p>
          <a:p>
            <a:pPr marL="0" indent="0">
              <a:buFont typeface="Arial" panose="020B0604020202020204" pitchFamily="34" charset="0"/>
              <a:buNone/>
            </a:pPr>
            <a:r>
              <a:rPr lang="en-US" altLang="en-US" b="0" dirty="0" smtClean="0"/>
              <a:t>You can discuss this restaurant example to show students that deficits aren’t necessarily bad:</a:t>
            </a:r>
          </a:p>
          <a:p>
            <a:pPr marL="171450" lvl="0" indent="-171450">
              <a:buFont typeface="Arial" panose="020B0604020202020204" pitchFamily="34" charset="0"/>
              <a:buChar char="•"/>
            </a:pPr>
            <a:r>
              <a:rPr lang="en-US" altLang="en-US" dirty="0" smtClean="0"/>
              <a:t>Think about your favorite place to eat lunch near your campus; </a:t>
            </a:r>
            <a:r>
              <a:rPr lang="en-US" altLang="en-US" baseline="0" dirty="0" smtClean="0"/>
              <a:t>p</a:t>
            </a:r>
            <a:r>
              <a:rPr lang="en-US" altLang="en-US" dirty="0" smtClean="0"/>
              <a:t>erhaps you go there once a week.</a:t>
            </a:r>
          </a:p>
          <a:p>
            <a:pPr marL="171450" lvl="0" indent="-171450">
              <a:buFont typeface="Arial" panose="020B0604020202020204" pitchFamily="34" charset="0"/>
              <a:buChar char="•"/>
            </a:pPr>
            <a:r>
              <a:rPr lang="en-US" altLang="en-US" dirty="0" smtClean="0"/>
              <a:t>The fact is, you have a trade deficit with that restaurant (unless you also happen to work there).</a:t>
            </a:r>
          </a:p>
          <a:p>
            <a:pPr marL="171450" lvl="0" indent="-171450">
              <a:buFont typeface="Arial" panose="020B0604020202020204" pitchFamily="34" charset="0"/>
              <a:buChar char="•"/>
            </a:pPr>
            <a:r>
              <a:rPr lang="en-US" altLang="en-US" dirty="0" smtClean="0"/>
              <a:t>You buy more from them than they buy from you.</a:t>
            </a:r>
          </a:p>
          <a:p>
            <a:pPr marL="171450" lvl="0" indent="-171450">
              <a:buFont typeface="Arial" panose="020B0604020202020204" pitchFamily="34" charset="0"/>
              <a:buChar char="•"/>
            </a:pPr>
            <a:r>
              <a:rPr lang="en-US" altLang="en-US" dirty="0" smtClean="0"/>
              <a:t>Does this make you worse off or indicate weakness on your part? No. </a:t>
            </a:r>
          </a:p>
          <a:p>
            <a:pPr marL="171450" lvl="0" indent="-171450">
              <a:buFont typeface="Arial" panose="020B0604020202020204" pitchFamily="34" charset="0"/>
              <a:buChar char="•"/>
            </a:pPr>
            <a:r>
              <a:rPr lang="en-US" altLang="en-US" dirty="0" smtClean="0"/>
              <a:t>In fact, the wealthier you are, the more you may eat at your favorite restaurant, but then your trade deficit with them increases.</a:t>
            </a:r>
          </a:p>
          <a:p>
            <a:pPr marL="171450" lvl="0" indent="-171450">
              <a:buFont typeface="Arial" panose="020B0604020202020204" pitchFamily="34" charset="0"/>
              <a:buChar char="•"/>
            </a:pPr>
            <a:r>
              <a:rPr lang="en-US" altLang="en-US" dirty="0" smtClean="0"/>
              <a:t>If voluntary trade creates a trade deficit for you, it doesn’t mean you are worse off.</a:t>
            </a:r>
          </a:p>
          <a:p>
            <a:pPr marL="171450" lvl="0" indent="-171450">
              <a:buFont typeface="Arial" panose="020B0604020202020204" pitchFamily="34" charset="0"/>
              <a:buChar char="•"/>
            </a:pPr>
            <a:r>
              <a:rPr lang="en-US" altLang="en-US" dirty="0" smtClean="0"/>
              <a:t>Remember: trade creates value.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baseline="0" dirty="0" smtClean="0"/>
              <a:t>Figure 20.10</a:t>
            </a:r>
            <a:endParaRPr lang="en-US" altLang="en-US" b="0" i="0" dirty="0" smtClean="0"/>
          </a:p>
          <a:p>
            <a:endParaRPr lang="en-US" altLang="en-US" b="1" i="1" dirty="0" smtClean="0"/>
          </a:p>
          <a:p>
            <a:r>
              <a:rPr lang="en-US" altLang="en-US" b="1" i="1" dirty="0" smtClean="0"/>
              <a:t>Lecture notes: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The figure on the slide shows the U.S. trade balance (exports – imports) with recession periods shaded.</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Since</a:t>
            </a:r>
            <a:r>
              <a:rPr lang="en-US" altLang="en-US" baseline="0" dirty="0" smtClean="0"/>
              <a:t> 1975, there has been a trade deficit in the United States, peaking in 2006.</a:t>
            </a:r>
            <a:endParaRPr lang="en-US" altLang="en-US" dirty="0" smtClean="0"/>
          </a:p>
          <a:p>
            <a:pPr marL="171450" indent="-171450">
              <a:buFont typeface="Arial" panose="020B0604020202020204" pitchFamily="34" charset="0"/>
              <a:buChar char="•"/>
            </a:pPr>
            <a:r>
              <a:rPr lang="en-US" altLang="en-US" dirty="0" smtClean="0"/>
              <a:t>Notice that the trade deficit widens during periods of expansion and then shrinks during recessions.</a:t>
            </a:r>
          </a:p>
          <a:p>
            <a:pPr marL="171450" indent="-171450">
              <a:buFont typeface="Arial" panose="020B0604020202020204" pitchFamily="34" charset="0"/>
              <a:buChar char="•"/>
            </a:pPr>
            <a:r>
              <a:rPr lang="en-US" altLang="en-US" dirty="0" smtClean="0"/>
              <a:t>From this perspective, trade deficits seem to be a byproduct of positive economic time periods.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r>
              <a:rPr lang="en-US" altLang="en-US" b="0" i="0" dirty="0" smtClean="0"/>
              <a:t>Some examples:</a:t>
            </a:r>
          </a:p>
          <a:p>
            <a:pPr marL="171450" indent="-171450">
              <a:buFont typeface="Arial" panose="020B0604020202020204" pitchFamily="34" charset="0"/>
              <a:buChar char="•"/>
            </a:pPr>
            <a:r>
              <a:rPr lang="en-US" altLang="en-US" dirty="0" smtClean="0"/>
              <a:t>If you buy a car made in Japan, the dollar amount of that transaction is recorded in the balance of payments.</a:t>
            </a:r>
          </a:p>
          <a:p>
            <a:pPr marL="171450" indent="-171450">
              <a:buFont typeface="Arial" panose="020B0604020202020204" pitchFamily="34" charset="0"/>
              <a:buChar char="•"/>
            </a:pPr>
            <a:r>
              <a:rPr lang="en-US" altLang="en-US" dirty="0" smtClean="0"/>
              <a:t>If someone from Canada buys shares of stock in a U.S. corporation, that payment is also tracked in the U.S. balance of payments (and Canada’s too).</a:t>
            </a:r>
          </a:p>
          <a:p>
            <a:pPr marL="171450" indent="-171450">
              <a:buFont typeface="Arial" panose="020B0604020202020204" pitchFamily="34" charset="0"/>
              <a:buChar char="•"/>
            </a:pPr>
            <a:r>
              <a:rPr lang="en-US" altLang="en-US" dirty="0" smtClean="0"/>
              <a:t>These are just two of many possible examples.</a:t>
            </a:r>
          </a:p>
          <a:p>
            <a:pPr marL="171450" indent="-171450">
              <a:buFont typeface="Arial" panose="020B0604020202020204" pitchFamily="34" charset="0"/>
              <a:buChar char="•"/>
            </a:pPr>
            <a:r>
              <a:rPr lang="en-US" altLang="en-US" dirty="0" smtClean="0"/>
              <a:t>Any time a payment is made across borders, the payment is tracked in the BOP. </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Account deficit:</a:t>
            </a:r>
          </a:p>
          <a:p>
            <a:pPr marL="171450" indent="-171450">
              <a:buFont typeface="Arial" panose="020B0604020202020204" pitchFamily="34" charset="0"/>
              <a:buChar char="•"/>
            </a:pPr>
            <a:r>
              <a:rPr lang="en-US" altLang="en-US" dirty="0" smtClean="0"/>
              <a:t>An </a:t>
            </a:r>
            <a:r>
              <a:rPr lang="en-US" altLang="en-US" b="0" i="1" dirty="0" smtClean="0"/>
              <a:t>account deficit </a:t>
            </a:r>
            <a:r>
              <a:rPr lang="en-US" altLang="en-US" dirty="0" smtClean="0"/>
              <a:t>means that more payments are flowing out of the account than into it.</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Imported toys would cause a current account deficit.</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Account surplus:</a:t>
            </a:r>
          </a:p>
          <a:p>
            <a:pPr marL="171450" indent="-171450">
              <a:buFont typeface="Arial" panose="020B0604020202020204" pitchFamily="34" charset="0"/>
              <a:buChar char="•"/>
            </a:pPr>
            <a:r>
              <a:rPr lang="en-US" altLang="en-US" dirty="0" smtClean="0"/>
              <a:t>An </a:t>
            </a:r>
            <a:r>
              <a:rPr lang="en-US" altLang="en-US" b="0" i="1" dirty="0" smtClean="0"/>
              <a:t>account surplus </a:t>
            </a:r>
            <a:r>
              <a:rPr lang="en-US" altLang="en-US" dirty="0" smtClean="0"/>
              <a:t>means that more payments are flowing into the account than out of it.</a:t>
            </a:r>
          </a:p>
          <a:p>
            <a:pPr marL="171450" indent="-171450">
              <a:buFont typeface="Arial" panose="020B0604020202020204" pitchFamily="34" charset="0"/>
              <a:buChar char="•"/>
            </a:pPr>
            <a:endParaRPr lang="en-US" altLang="en-US" sz="2800" dirty="0" smtClean="0">
              <a:latin typeface="Arial" panose="020B0604020202020204" pitchFamily="34" charset="0"/>
            </a:endParaRPr>
          </a:p>
          <a:p>
            <a:pPr marL="0" indent="0">
              <a:buFont typeface="Arial" panose="020B0604020202020204" pitchFamily="34" charset="0"/>
              <a:buNone/>
            </a:pPr>
            <a:r>
              <a:rPr lang="en-US" altLang="en-US" sz="2800" dirty="0" smtClean="0">
                <a:latin typeface="Arial" panose="020B0604020202020204" pitchFamily="34" charset="0"/>
              </a:rPr>
              <a:t>Capital account: </a:t>
            </a:r>
          </a:p>
          <a:p>
            <a:pPr marL="171450" indent="-171450">
              <a:buFont typeface="Arial" panose="020B0604020202020204" pitchFamily="34" charset="0"/>
              <a:buChar char="•"/>
            </a:pPr>
            <a:r>
              <a:rPr lang="en-US" altLang="en-US" sz="2800" dirty="0" smtClean="0">
                <a:latin typeface="Arial" panose="020B0604020202020204" pitchFamily="34" charset="0"/>
              </a:rPr>
              <a:t>Capital account tracks payments for real and financial assets between nations</a:t>
            </a:r>
            <a:r>
              <a:rPr lang="en-US" altLang="en-US" sz="2000" dirty="0" smtClean="0">
                <a:latin typeface="Arial" panose="020B0604020202020204" pitchFamily="34" charset="0"/>
              </a:rPr>
              <a:t>:</a:t>
            </a:r>
          </a:p>
          <a:p>
            <a:pPr marL="628650" lvl="1" indent="-171450">
              <a:buFont typeface="Arial" panose="020B0604020202020204" pitchFamily="34" charset="0"/>
              <a:buChar char="•"/>
            </a:pPr>
            <a:r>
              <a:rPr lang="en-US" altLang="en-US" sz="2400" dirty="0" smtClean="0">
                <a:latin typeface="Arial" panose="020B0604020202020204" pitchFamily="34" charset="0"/>
              </a:rPr>
              <a:t>Stocks and bonds</a:t>
            </a:r>
          </a:p>
          <a:p>
            <a:pPr marL="628650" lvl="1" indent="-171450">
              <a:buFont typeface="Arial" panose="020B0604020202020204" pitchFamily="34" charset="0"/>
              <a:buChar char="•"/>
            </a:pPr>
            <a:r>
              <a:rPr lang="en-US" altLang="en-US" sz="2400" dirty="0" smtClean="0">
                <a:latin typeface="Arial" panose="020B0604020202020204" pitchFamily="34" charset="0"/>
              </a:rPr>
              <a:t>Currency trades</a:t>
            </a:r>
          </a:p>
          <a:p>
            <a:pPr marL="628650" lvl="1" indent="-171450">
              <a:buFont typeface="Arial" panose="020B0604020202020204" pitchFamily="34" charset="0"/>
              <a:buChar char="•"/>
            </a:pPr>
            <a:r>
              <a:rPr lang="en-US" altLang="en-US" sz="2400" dirty="0" smtClean="0">
                <a:latin typeface="Arial" panose="020B0604020202020204" pitchFamily="34" charset="0"/>
              </a:rPr>
              <a:t>Real estate</a:t>
            </a:r>
          </a:p>
          <a:p>
            <a:pPr marL="171450" lvl="0" indent="-171450">
              <a:buFont typeface="Arial" panose="020B0604020202020204" pitchFamily="34" charset="0"/>
              <a:buChar char="•"/>
            </a:pPr>
            <a:r>
              <a:rPr lang="en-US" altLang="en-US" sz="2400" dirty="0" smtClean="0">
                <a:latin typeface="Arial" panose="020B0604020202020204" pitchFamily="34" charset="0"/>
              </a:rPr>
              <a:t>The U.S. Bureau of Economic Analysis refers to the capital account as the financial account.</a:t>
            </a:r>
          </a:p>
          <a:p>
            <a:pPr marL="171450" indent="-171450">
              <a:buFont typeface="Arial" panose="020B0604020202020204" pitchFamily="34" charset="0"/>
              <a:buChar char="•"/>
            </a:pPr>
            <a:endParaRPr lang="en-US" altLang="en-US" dirty="0" smtClean="0"/>
          </a:p>
          <a:p>
            <a:r>
              <a:rPr lang="en-US" altLang="en-US" b="1" i="1" dirty="0" smtClean="0"/>
              <a:t>Lecture</a:t>
            </a:r>
            <a:r>
              <a:rPr lang="en-US" altLang="en-US" b="1" i="1" baseline="0" dirty="0" smtClean="0"/>
              <a:t> tip:</a:t>
            </a:r>
          </a:p>
          <a:p>
            <a:endParaRPr lang="en-US" altLang="en-US" b="0" i="0" baseline="0" dirty="0" smtClean="0"/>
          </a:p>
          <a:p>
            <a:r>
              <a:rPr lang="en-US" altLang="en-US" b="0" i="0" baseline="0" dirty="0" smtClean="0"/>
              <a:t>Here are some other examples you could discuss with students:</a:t>
            </a:r>
            <a:endParaRPr lang="en-US" altLang="en-US" b="0" i="0" dirty="0" smtClean="0"/>
          </a:p>
          <a:p>
            <a:pPr marL="171450" indent="-171450">
              <a:buFont typeface="Arial" panose="020B0604020202020204" pitchFamily="34" charset="0"/>
              <a:buChar char="•"/>
            </a:pPr>
            <a:r>
              <a:rPr lang="en-US" altLang="en-US" dirty="0" smtClean="0"/>
              <a:t>When the Chinese government buys U.S. Treasury securities, this transaction is recorded in the capital account. </a:t>
            </a:r>
          </a:p>
          <a:p>
            <a:pPr marL="628650" lvl="1" indent="-171450">
              <a:buFont typeface="Arial" panose="020B0604020202020204" pitchFamily="34" charset="0"/>
              <a:buChar char="•"/>
            </a:pPr>
            <a:r>
              <a:rPr lang="en-US" altLang="en-US" dirty="0" smtClean="0"/>
              <a:t>This would be an inflow, because funds are flowing in from China.</a:t>
            </a:r>
          </a:p>
          <a:p>
            <a:pPr marL="171450" lvl="0" indent="-171450">
              <a:buFont typeface="Arial" panose="020B0604020202020204" pitchFamily="34" charset="0"/>
              <a:buChar char="•"/>
            </a:pPr>
            <a:r>
              <a:rPr lang="en-US" altLang="en-US" dirty="0" smtClean="0"/>
              <a:t>If an American deposits funds into a Swiss bank account, this transaction is recorded in the capital account. </a:t>
            </a:r>
          </a:p>
          <a:p>
            <a:pPr marL="628650" lvl="1" indent="-171450">
              <a:buFont typeface="Arial" panose="020B0604020202020204" pitchFamily="34" charset="0"/>
              <a:buChar char="•"/>
            </a:pPr>
            <a:r>
              <a:rPr lang="en-US" altLang="en-US" dirty="0" smtClean="0"/>
              <a:t>This would be an outflow, because funds are flowing from the United States to another country.</a:t>
            </a:r>
          </a:p>
          <a:p>
            <a:pPr marL="171450" lvl="0" indent="-171450">
              <a:buFont typeface="Arial" panose="020B0604020202020204" pitchFamily="34" charset="0"/>
              <a:buChar char="•"/>
            </a:pPr>
            <a:r>
              <a:rPr lang="en-US" altLang="en-US" dirty="0" smtClean="0"/>
              <a:t>Purchases of real assets also enter in the capital account.</a:t>
            </a:r>
          </a:p>
          <a:p>
            <a:pPr marL="628650" lvl="1" indent="-171450">
              <a:buFont typeface="Arial" panose="020B0604020202020204" pitchFamily="34" charset="0"/>
              <a:buChar char="•"/>
            </a:pPr>
            <a:r>
              <a:rPr lang="en-US" altLang="en-US" dirty="0" smtClean="0"/>
              <a:t>If you bought a vacation home in Cozumel, Mexico, this counts as an outgoing payment in the capital account. </a:t>
            </a:r>
          </a:p>
          <a:p>
            <a:pPr marL="628650" lvl="1" indent="-171450">
              <a:buFont typeface="Arial" panose="020B0604020202020204" pitchFamily="34" charset="0"/>
              <a:buChar char="•"/>
            </a:pPr>
            <a:r>
              <a:rPr lang="en-US" altLang="en-US" dirty="0" smtClean="0"/>
              <a:t>When the Abu Dhabi Investment Council purchased the Chrysler Building in New York City, this transaction was recorded in the capital account as an incoming payment.</a:t>
            </a:r>
          </a:p>
          <a:p>
            <a:endParaRPr lang="en-US" altLang="en-US" dirty="0" smtClean="0"/>
          </a:p>
          <a:p>
            <a:pPr marL="0" indent="0">
              <a:buFont typeface="Arial" panose="020B0604020202020204" pitchFamily="34" charset="0"/>
              <a:buNone/>
            </a:pPr>
            <a:endParaRPr lang="en-US"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0" indent="0">
              <a:buFont typeface="Arial" panose="020B0604020202020204" pitchFamily="34" charset="0"/>
              <a:buNone/>
            </a:pPr>
            <a:r>
              <a:rPr lang="en-US" altLang="en-US" dirty="0" smtClean="0"/>
              <a:t>The table shows the major categories of both the current and the capital accounts, along with some examples of the types of transactions entered in each.</a:t>
            </a:r>
          </a:p>
          <a:p>
            <a:pPr marL="171450" indent="-171450">
              <a:buFont typeface="Arial" panose="020B0604020202020204" pitchFamily="34" charset="0"/>
              <a:buChar char="•"/>
            </a:pPr>
            <a:endParaRPr lang="en-US" altLang="en-US" b="1" dirty="0" smtClean="0"/>
          </a:p>
          <a:p>
            <a:pPr marL="0" indent="0">
              <a:buFont typeface="Arial" panose="020B0604020202020204" pitchFamily="34" charset="0"/>
              <a:buNone/>
            </a:pPr>
            <a:r>
              <a:rPr lang="en-US" altLang="en-US" b="1" i="1" dirty="0" smtClean="0"/>
              <a:t>Real-world example: </a:t>
            </a:r>
            <a:r>
              <a:rPr lang="en-US" altLang="en-US" b="0" i="0" dirty="0" smtClean="0"/>
              <a:t>Current Account Balance</a:t>
            </a:r>
            <a:endParaRPr lang="en-US" altLang="en-US" b="1" i="1" baseline="0" dirty="0" smtClean="0"/>
          </a:p>
          <a:p>
            <a:r>
              <a:rPr lang="en-US" altLang="en-US" b="0" i="0" baseline="0" dirty="0" smtClean="0"/>
              <a:t>This could be a good time to present the real-world example on current account balance from the Interactive Instructor’s Guide (See Tip #686).  </a:t>
            </a:r>
            <a:endParaRPr lang="en-US" sz="1200" b="0" i="0" u="none" strike="noStrike" kern="1200" baseline="0" dirty="0" smtClean="0">
              <a:solidFill>
                <a:schemeClr val="tx1"/>
              </a:solidFill>
              <a:latin typeface="+mn-lt"/>
              <a:ea typeface="MS PGothic" pitchFamily="34" charset="-128"/>
              <a:cs typeface="MS PGothic" panose="020B0600070205080204" pitchFamily="34" charset="-128"/>
            </a:endParaRP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anose="020B0600070205080204" pitchFamily="34" charset="-128"/>
              </a:rPr>
              <a:t>Every quarter, the Bureau of Economic Analysis (BEA), along with the Commerce Department, publishes a report on the accounting of U.S. trade and investment with the rest of the world. </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anose="020B0600070205080204" pitchFamily="34" charset="-128"/>
              </a:rPr>
              <a:t>The BEA relates these data on its web site (cited below) 2.5 months after the quarter ends. </a:t>
            </a:r>
          </a:p>
          <a:p>
            <a:pPr marL="6286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sz="1200" b="0" i="0" u="none" strike="noStrike" kern="1200" baseline="0" dirty="0" smtClean="0">
                <a:solidFill>
                  <a:schemeClr val="tx1"/>
                </a:solidFill>
                <a:latin typeface="+mn-lt"/>
                <a:ea typeface="MS PGothic" pitchFamily="34" charset="-128"/>
                <a:cs typeface="MS PGothic" panose="020B0600070205080204" pitchFamily="34" charset="-128"/>
              </a:rPr>
              <a:t>http://</a:t>
            </a:r>
            <a:r>
              <a:rPr lang="en-US" sz="1200" b="0" i="0" u="none" strike="noStrike" kern="1200" baseline="0" dirty="0" err="1" smtClean="0">
                <a:solidFill>
                  <a:schemeClr val="tx1"/>
                </a:solidFill>
                <a:latin typeface="+mn-lt"/>
                <a:ea typeface="MS PGothic" pitchFamily="34" charset="-128"/>
                <a:cs typeface="MS PGothic" panose="020B0600070205080204" pitchFamily="34" charset="-128"/>
              </a:rPr>
              <a:t>bea.gov</a:t>
            </a:r>
            <a:r>
              <a:rPr lang="en-US" sz="1200" b="0" i="0" u="none" strike="noStrike" kern="1200" baseline="0" dirty="0" smtClean="0">
                <a:solidFill>
                  <a:schemeClr val="tx1"/>
                </a:solidFill>
                <a:latin typeface="+mn-lt"/>
                <a:ea typeface="MS PGothic" pitchFamily="34" charset="-128"/>
                <a:cs typeface="MS PGothic" panose="020B0600070205080204" pitchFamily="34" charset="-128"/>
              </a:rPr>
              <a:t>/</a:t>
            </a:r>
            <a:r>
              <a:rPr lang="en-US" sz="1200" b="0" i="0" u="none" strike="noStrike" kern="1200" baseline="0" dirty="0" err="1" smtClean="0">
                <a:solidFill>
                  <a:schemeClr val="tx1"/>
                </a:solidFill>
                <a:latin typeface="+mn-lt"/>
                <a:ea typeface="MS PGothic" pitchFamily="34" charset="-128"/>
                <a:cs typeface="MS PGothic" panose="020B0600070205080204" pitchFamily="34" charset="-128"/>
              </a:rPr>
              <a:t>newsreleases</a:t>
            </a:r>
            <a:r>
              <a:rPr lang="en-US" sz="1200" b="0" i="0" u="none" strike="noStrike" kern="1200" baseline="0" dirty="0" smtClean="0">
                <a:solidFill>
                  <a:schemeClr val="tx1"/>
                </a:solidFill>
                <a:latin typeface="+mn-lt"/>
                <a:ea typeface="MS PGothic" pitchFamily="34" charset="-128"/>
                <a:cs typeface="MS PGothic" panose="020B0600070205080204" pitchFamily="34" charset="-128"/>
              </a:rPr>
              <a:t>/international/transactions/</a:t>
            </a:r>
            <a:r>
              <a:rPr lang="en-US" sz="1200" b="0" i="0" u="none" strike="noStrike" kern="1200" baseline="0" dirty="0" err="1" smtClean="0">
                <a:solidFill>
                  <a:schemeClr val="tx1"/>
                </a:solidFill>
                <a:latin typeface="+mn-lt"/>
                <a:ea typeface="MS PGothic" pitchFamily="34" charset="-128"/>
                <a:cs typeface="MS PGothic" panose="020B0600070205080204" pitchFamily="34" charset="-128"/>
              </a:rPr>
              <a:t>transnewsrelease.htm</a:t>
            </a:r>
            <a:endParaRPr lang="en-US" sz="1200" b="0" i="0" u="none" strike="noStrike" kern="1200" baseline="0" dirty="0" smtClean="0">
              <a:solidFill>
                <a:schemeClr val="tx1"/>
              </a:solidFill>
              <a:latin typeface="+mn-lt"/>
              <a:ea typeface="MS PGothic" pitchFamily="34" charset="-128"/>
              <a:cs typeface="MS PGothic" panose="020B0600070205080204" pitchFamily="34" charset="-128"/>
            </a:endParaRP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anose="020B0600070205080204" pitchFamily="34" charset="-128"/>
              </a:rPr>
              <a:t>We learn in this chapter that trade deficits are essentially synonymous with current account deficits, and economic growth increases current account deficits. </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anose="020B0600070205080204" pitchFamily="34" charset="-128"/>
              </a:rPr>
              <a:t>Having students pay attention to economic indicators can give them a sense of what is going on in the real-world economy.</a:t>
            </a:r>
            <a:endParaRPr lang="en-US" altLang="en-US" b="0" i="0"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Generally, this means we are importing more goods and services than we are exporting. </a:t>
            </a:r>
          </a:p>
          <a:p>
            <a:pPr marL="171450" indent="-171450">
              <a:buFont typeface="Arial" panose="020B0604020202020204" pitchFamily="34" charset="0"/>
              <a:buChar char="•"/>
            </a:pPr>
            <a:r>
              <a:rPr lang="en-US" altLang="en-US" dirty="0" smtClean="0"/>
              <a:t>The U.S. current account deficit in 2014 was </a:t>
            </a:r>
            <a:r>
              <a:rPr lang="en-US" sz="1200" b="0" i="0" u="none" strike="noStrike" kern="1200" baseline="0" dirty="0" smtClean="0">
                <a:solidFill>
                  <a:schemeClr val="tx1"/>
                </a:solidFill>
                <a:latin typeface="+mn-lt"/>
                <a:ea typeface="MS PGothic" pitchFamily="34" charset="-128"/>
                <a:cs typeface="MS PGothic" panose="020B0600070205080204" pitchFamily="34" charset="-128"/>
              </a:rPr>
              <a:t>$389,571,000,000</a:t>
            </a:r>
            <a:r>
              <a:rPr lang="en-US" altLang="en-US" dirty="0" smtClean="0"/>
              <a:t> (almost $390</a:t>
            </a:r>
            <a:r>
              <a:rPr lang="en-US" altLang="en-US" baseline="0" dirty="0" smtClean="0"/>
              <a:t> </a:t>
            </a:r>
            <a:r>
              <a:rPr lang="en-US" altLang="en-US" dirty="0" smtClean="0"/>
              <a:t>billion).</a:t>
            </a:r>
          </a:p>
          <a:p>
            <a:endParaRPr lang="en-US" altLang="en-US" dirty="0" smtClean="0"/>
          </a:p>
          <a:p>
            <a:endParaRPr lang="en-US" alt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0" indent="0">
              <a:buFont typeface="Arial" panose="020B0604020202020204" pitchFamily="34" charset="0"/>
              <a:buNone/>
            </a:pPr>
            <a:r>
              <a:rPr lang="en-US" altLang="en-US" dirty="0" smtClean="0"/>
              <a:t>The table on the slide shows that the U.S. current account deficit in 2014 was almost $390 billion.</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tip:</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This illustrates why it’s called the “balance” of payments. </a:t>
            </a:r>
          </a:p>
          <a:p>
            <a:pPr marL="171450" indent="-171450">
              <a:buFont typeface="Arial" panose="020B0604020202020204" pitchFamily="34" charset="0"/>
              <a:buChar char="•"/>
            </a:pPr>
            <a:r>
              <a:rPr lang="en-US" altLang="en-US" dirty="0" smtClean="0"/>
              <a:t>The two numbers will equal each other in absolute value. </a:t>
            </a:r>
          </a:p>
          <a:p>
            <a:pPr marL="171450" indent="-171450">
              <a:buFont typeface="Arial" panose="020B0604020202020204" pitchFamily="34" charset="0"/>
              <a:buChar char="•"/>
            </a:pPr>
            <a:r>
              <a:rPr lang="en-US" altLang="en-US" dirty="0" smtClean="0"/>
              <a:t>We continue on with some mathematical examples to “prove” this.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r>
              <a:rPr lang="en-US" altLang="en-US" dirty="0" smtClean="0"/>
              <a:t>In other words, start with:</a:t>
            </a:r>
            <a:r>
              <a:rPr lang="en-US" altLang="en-US" baseline="0" dirty="0" smtClean="0"/>
              <a:t> </a:t>
            </a:r>
            <a:r>
              <a:rPr lang="en-US" altLang="en-US" dirty="0" smtClean="0"/>
              <a:t>Current account = 0 = Capital account</a:t>
            </a:r>
          </a:p>
          <a:p>
            <a:pPr marL="171450" indent="-171450">
              <a:buFont typeface="Arial" panose="020B0604020202020204" pitchFamily="34" charset="0"/>
              <a:buChar char="•"/>
            </a:pPr>
            <a:r>
              <a:rPr lang="en-US" altLang="en-US" dirty="0" smtClean="0"/>
              <a:t>Japanese car is purchased:</a:t>
            </a:r>
            <a:r>
              <a:rPr lang="en-US" altLang="en-US" baseline="0" dirty="0" smtClean="0"/>
              <a:t> </a:t>
            </a:r>
            <a:r>
              <a:rPr lang="en-US" altLang="en-US" dirty="0" smtClean="0"/>
              <a:t>Current account + Capital account = 0</a:t>
            </a:r>
          </a:p>
          <a:p>
            <a:pPr marL="628650" lvl="1" indent="-171450">
              <a:buFont typeface="Arial" panose="020B0604020202020204" pitchFamily="34" charset="0"/>
              <a:buChar char="•"/>
            </a:pPr>
            <a:r>
              <a:rPr lang="en-US" altLang="en-US" dirty="0" smtClean="0"/>
              <a:t>-$40,000 + $40,000 = 0</a:t>
            </a:r>
          </a:p>
          <a:p>
            <a:endParaRPr lang="en-US" alt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endParaRPr lang="en-US" altLang="en-US" b="0" dirty="0" smtClean="0"/>
          </a:p>
          <a:p>
            <a:pPr marL="0" indent="0">
              <a:buFont typeface="Arial" panose="020B0604020202020204" pitchFamily="34" charset="0"/>
              <a:buNone/>
            </a:pPr>
            <a:r>
              <a:rPr lang="en-US" altLang="en-US" b="0" dirty="0" smtClean="0"/>
              <a:t>Extension 1:</a:t>
            </a:r>
          </a:p>
          <a:p>
            <a:pPr marL="171450" lvl="0" indent="-171450">
              <a:buFont typeface="Arial" panose="020B0604020202020204" pitchFamily="34" charset="0"/>
              <a:buChar char="•"/>
            </a:pPr>
            <a:r>
              <a:rPr lang="en-US" altLang="en-US" b="0" dirty="0" smtClean="0"/>
              <a:t>In this case, the current account would increase by $40,000 since $40,000 of exports are now generated. </a:t>
            </a:r>
          </a:p>
          <a:p>
            <a:pPr marL="171450" lvl="0" indent="-171450">
              <a:buFont typeface="Arial" panose="020B0604020202020204" pitchFamily="34" charset="0"/>
              <a:buChar char="•"/>
            </a:pPr>
            <a:r>
              <a:rPr lang="en-US" altLang="en-US" b="0" dirty="0" smtClean="0"/>
              <a:t>The current account is now at a zero balance.</a:t>
            </a:r>
          </a:p>
          <a:p>
            <a:pPr marL="171450" lvl="0" indent="-171450">
              <a:buFont typeface="Arial" panose="020B0604020202020204" pitchFamily="34" charset="0"/>
              <a:buChar char="•"/>
            </a:pPr>
            <a:r>
              <a:rPr lang="en-US" altLang="en-US" b="0" dirty="0" smtClean="0"/>
              <a:t>The capital account decreases by $40,000 and is now at a zero balance. </a:t>
            </a:r>
          </a:p>
          <a:p>
            <a:pPr marL="171450" lvl="0" indent="-171450">
              <a:buFont typeface="Arial" panose="020B0604020202020204" pitchFamily="34" charset="0"/>
              <a:buChar char="•"/>
            </a:pPr>
            <a:r>
              <a:rPr lang="en-US" altLang="en-US" b="0" dirty="0" smtClean="0"/>
              <a:t>It decreased by $40,000 because we now have $40,000 less worth of financial assets (the stock is now owned by Japan).</a:t>
            </a:r>
          </a:p>
          <a:p>
            <a:pPr marL="171450" indent="-171450">
              <a:buFont typeface="Arial" panose="020B0604020202020204" pitchFamily="34" charset="0"/>
              <a:buChar char="•"/>
            </a:pPr>
            <a:endParaRPr lang="en-US" altLang="en-US" b="0" dirty="0" smtClean="0"/>
          </a:p>
          <a:p>
            <a:pPr marL="0" indent="0">
              <a:buFont typeface="Arial" panose="020B0604020202020204" pitchFamily="34" charset="0"/>
              <a:buNone/>
            </a:pPr>
            <a:r>
              <a:rPr lang="en-US" altLang="en-US" b="0" dirty="0" smtClean="0"/>
              <a:t>For both extensions, start where we were after the car was purchased.</a:t>
            </a:r>
          </a:p>
          <a:p>
            <a:pPr marL="171450" lvl="0" indent="-171450">
              <a:buFont typeface="Arial" panose="020B0604020202020204" pitchFamily="34" charset="0"/>
              <a:buChar char="•"/>
            </a:pPr>
            <a:r>
              <a:rPr lang="en-US" altLang="en-US" dirty="0" smtClean="0"/>
              <a:t>Current account = -$40,000</a:t>
            </a:r>
          </a:p>
          <a:p>
            <a:pPr marL="171450" lvl="0" indent="-171450">
              <a:buFont typeface="Arial" panose="020B0604020202020204" pitchFamily="34" charset="0"/>
              <a:buChar char="•"/>
            </a:pPr>
            <a:r>
              <a:rPr lang="en-US" altLang="en-US" dirty="0" smtClean="0"/>
              <a:t>Capital account = $40,000</a:t>
            </a:r>
          </a:p>
          <a:p>
            <a:pPr marL="171450" lvl="0" indent="-171450">
              <a:buFont typeface="Arial" panose="020B0604020202020204" pitchFamily="34" charset="0"/>
              <a:buChar char="•"/>
            </a:pPr>
            <a:r>
              <a:rPr lang="en-US" altLang="en-US" dirty="0" smtClean="0"/>
              <a:t>Sum = 0</a:t>
            </a:r>
          </a:p>
          <a:p>
            <a:endParaRPr lang="en-US" alt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In all three cases presented in the table, we start off by assuming the U.S. citizen buys the Japanese car for $40,000. </a:t>
            </a:r>
          </a:p>
          <a:p>
            <a:pPr marL="171450" indent="-171450">
              <a:buFont typeface="Arial" panose="020B0604020202020204" pitchFamily="34" charset="0"/>
              <a:buChar char="•"/>
            </a:pPr>
            <a:r>
              <a:rPr lang="en-US" altLang="en-US" dirty="0" smtClean="0"/>
              <a:t>The three different scenarios show the Japanese company doing different things with the $40,000 it receives from the American.</a:t>
            </a:r>
          </a:p>
          <a:p>
            <a:pPr marL="171450" indent="-171450">
              <a:buFont typeface="Arial" panose="020B0604020202020204" pitchFamily="34" charset="0"/>
              <a:buChar char="•"/>
            </a:pPr>
            <a:r>
              <a:rPr lang="en-US" altLang="en-US" dirty="0" smtClean="0"/>
              <a:t>In all cases, the current account changes are offset by opposite capital account changes.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tip:</a:t>
            </a:r>
          </a:p>
          <a:p>
            <a:pPr marL="0" indent="0">
              <a:buFont typeface="Arial" panose="020B0604020202020204" pitchFamily="34" charset="0"/>
              <a:buNone/>
            </a:pPr>
            <a:endParaRPr lang="en-US" altLang="en-US" b="0" dirty="0" smtClean="0"/>
          </a:p>
          <a:p>
            <a:pPr marL="0" indent="0">
              <a:buFont typeface="Arial" panose="020B0604020202020204" pitchFamily="34" charset="0"/>
              <a:buNone/>
            </a:pPr>
            <a:r>
              <a:rPr lang="en-US" altLang="en-US" b="0" dirty="0" smtClean="0"/>
              <a:t>Make sure to emphasize that the key message in this chapter is:</a:t>
            </a:r>
            <a:r>
              <a:rPr lang="en-US" altLang="en-US" b="0" baseline="0" dirty="0" smtClean="0"/>
              <a:t> </a:t>
            </a:r>
            <a:r>
              <a:rPr lang="en-US" altLang="en-US" dirty="0" smtClean="0"/>
              <a:t>Exchange rates are prices.</a:t>
            </a:r>
          </a:p>
          <a:p>
            <a:pPr marL="171450" indent="-171450">
              <a:buFont typeface="Arial" panose="020B0604020202020204" pitchFamily="34" charset="0"/>
              <a:buChar char="•"/>
            </a:pPr>
            <a:r>
              <a:rPr lang="en-US" altLang="en-US" dirty="0" smtClean="0"/>
              <a:t>These prices are determined in world currency markets.</a:t>
            </a:r>
          </a:p>
          <a:p>
            <a:pPr marL="0" indent="0">
              <a:buFont typeface="Arial" panose="020B0604020202020204" pitchFamily="34" charset="0"/>
              <a:buNone/>
            </a:pPr>
            <a:endParaRPr lang="en-US" altLang="en-US" dirty="0" smtClean="0"/>
          </a:p>
          <a:p>
            <a:pPr marL="0" indent="0">
              <a:buFont typeface="Arial" panose="020B0604020202020204" pitchFamily="34" charset="0"/>
              <a:buNone/>
            </a:pPr>
            <a:r>
              <a:rPr lang="en-US" altLang="en-US" b="1" i="1" dirty="0" smtClean="0"/>
              <a:t>Lecture</a:t>
            </a:r>
            <a:r>
              <a:rPr lang="en-US" altLang="en-US" b="1" i="1" baseline="0" dirty="0" smtClean="0"/>
              <a:t> notes:</a:t>
            </a:r>
            <a:endParaRPr lang="en-US" altLang="en-US" b="1" i="1" dirty="0" smtClean="0"/>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The exchange rate is a price that tells you how much a unit of foreign currency costs you in terms of another currency. </a:t>
            </a:r>
          </a:p>
          <a:p>
            <a:pPr marL="171450" indent="-171450">
              <a:buFont typeface="Arial" panose="020B0604020202020204" pitchFamily="34" charset="0"/>
              <a:buChar char="•"/>
            </a:pPr>
            <a:r>
              <a:rPr lang="en-US" altLang="en-US" dirty="0" smtClean="0"/>
              <a:t>For example, the price of a single Mexican peso in terms of U.S. dollars is about $0.08, or eight cents. </a:t>
            </a:r>
          </a:p>
          <a:p>
            <a:pPr marL="171450" indent="-171450">
              <a:buFont typeface="Arial" panose="020B0604020202020204" pitchFamily="34" charset="0"/>
              <a:buChar char="•"/>
            </a:pPr>
            <a:r>
              <a:rPr lang="en-US" altLang="en-US" dirty="0" smtClean="0"/>
              <a:t>This is the exchange rate between the peso and the dollar.</a:t>
            </a:r>
          </a:p>
          <a:p>
            <a:endParaRPr lang="en-US" altLang="en-US" dirty="0" smtClean="0"/>
          </a:p>
          <a:p>
            <a:r>
              <a:rPr lang="en-US" altLang="en-US" b="0" i="1" dirty="0" smtClean="0"/>
              <a:t>Regarding</a:t>
            </a:r>
            <a:r>
              <a:rPr lang="en-US" altLang="en-US" b="0" i="1" baseline="0" dirty="0" smtClean="0"/>
              <a:t> the image on the slide: </a:t>
            </a:r>
            <a:r>
              <a:rPr lang="en-US" altLang="en-US" dirty="0" smtClean="0"/>
              <a:t>The board shows prices of foreign currencies. </a:t>
            </a:r>
          </a:p>
          <a:p>
            <a:pPr marL="171450" indent="-171450">
              <a:buFont typeface="Arial" charset="0"/>
              <a:buChar char="•"/>
            </a:pPr>
            <a:r>
              <a:rPr lang="en-US" altLang="en-US" dirty="0" smtClean="0"/>
              <a:t>How many dollars does it take to buy a euro? Exchange rates are prices of currencies.</a:t>
            </a:r>
          </a:p>
          <a:p>
            <a:pPr marL="171450" indent="-171450">
              <a:buFont typeface="Arial" panose="020B0604020202020204" pitchFamily="34" charset="0"/>
              <a:buChar char="•"/>
            </a:pPr>
            <a:endParaRPr lang="en-US" alt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20.11</a:t>
            </a:r>
          </a:p>
          <a:p>
            <a:endParaRPr lang="en-US" altLang="en-US" b="1" i="1" dirty="0" smtClean="0"/>
          </a:p>
          <a:p>
            <a:r>
              <a:rPr lang="en-US" altLang="en-US" b="1" i="1" dirty="0" smtClean="0"/>
              <a:t>Lecture notes</a:t>
            </a:r>
          </a:p>
          <a:p>
            <a:pPr marL="171450" indent="-171450">
              <a:buFont typeface="Arial" panose="020B0604020202020204" pitchFamily="34" charset="0"/>
              <a:buChar char="•"/>
            </a:pPr>
            <a:endParaRPr lang="en-US" altLang="en-US" dirty="0" smtClean="0"/>
          </a:p>
          <a:p>
            <a:pPr marL="0" indent="0">
              <a:buFontTx/>
              <a:buNone/>
            </a:pPr>
            <a:r>
              <a:rPr lang="en-US" altLang="en-US" dirty="0" smtClean="0"/>
              <a:t>The graph on the slide reflects our balance of payments identity since the current account and the capital account are essentially mirror images of one another.</a:t>
            </a:r>
          </a:p>
          <a:p>
            <a:pPr marL="171450" indent="-171450">
              <a:buFont typeface="Arial" panose="020B0604020202020204" pitchFamily="34" charset="0"/>
              <a:buChar char="•"/>
            </a:pPr>
            <a:r>
              <a:rPr lang="en-US" altLang="en-US" dirty="0" smtClean="0"/>
              <a:t>If we say we have a current account deficit, we are also saying we have a capital account surplus.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tip:</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Ask students</a:t>
            </a:r>
            <a:r>
              <a:rPr lang="en-US" altLang="en-US" baseline="0" dirty="0" smtClean="0"/>
              <a:t> to r</a:t>
            </a:r>
            <a:r>
              <a:rPr lang="en-US" altLang="en-US" dirty="0" smtClean="0"/>
              <a:t>ecall:</a:t>
            </a:r>
          </a:p>
          <a:p>
            <a:pPr marL="171450" indent="-171450">
              <a:buFont typeface="Arial" charset="0"/>
              <a:buChar char="•"/>
            </a:pPr>
            <a:r>
              <a:rPr lang="en-US" altLang="en-US" dirty="0" smtClean="0"/>
              <a:t>GDP is the sum of four components:</a:t>
            </a:r>
          </a:p>
          <a:p>
            <a:pPr marL="628650" lvl="1" indent="-171450">
              <a:buFont typeface="Arial" panose="020B0604020202020204" pitchFamily="34" charset="0"/>
              <a:buChar char="•"/>
            </a:pPr>
            <a:r>
              <a:rPr lang="en-US" altLang="en-US" dirty="0" smtClean="0"/>
              <a:t>Y = C + I + G + NX.</a:t>
            </a:r>
          </a:p>
          <a:p>
            <a:pPr marL="171450" indent="-171450">
              <a:buFont typeface="Arial" panose="020B0604020202020204" pitchFamily="34" charset="0"/>
              <a:buChar char="•"/>
            </a:pPr>
            <a:r>
              <a:rPr lang="en-US" altLang="en-US" dirty="0" smtClean="0"/>
              <a:t>The fourth piece is net exports. </a:t>
            </a:r>
          </a:p>
          <a:p>
            <a:pPr marL="171450" indent="-171450">
              <a:buFont typeface="Arial" panose="020B0604020202020204" pitchFamily="34" charset="0"/>
              <a:buChar char="•"/>
            </a:pPr>
            <a:r>
              <a:rPr lang="en-US" altLang="en-US" dirty="0" smtClean="0"/>
              <a:t>All else being equal, net exports fall when a nation imports more goods. </a:t>
            </a:r>
          </a:p>
          <a:p>
            <a:pPr marL="171450" indent="-171450">
              <a:buFont typeface="Arial" panose="020B0604020202020204" pitchFamily="34" charset="0"/>
              <a:buChar char="•"/>
            </a:pPr>
            <a:r>
              <a:rPr lang="en-US" altLang="en-US" dirty="0" smtClean="0"/>
              <a:t>In this sense, the greater current account deficit implies lower GDP. </a:t>
            </a:r>
          </a:p>
          <a:p>
            <a:pPr marL="171450" indent="-171450">
              <a:buFont typeface="Arial" panose="020B0604020202020204" pitchFamily="34" charset="0"/>
              <a:buChar char="•"/>
            </a:pPr>
            <a:r>
              <a:rPr lang="en-US" altLang="en-US" dirty="0" smtClean="0"/>
              <a:t>This point alone seems sufficient to prove that nations are better off with fewer imports and/or more exports.</a:t>
            </a:r>
          </a:p>
          <a:p>
            <a:pPr marL="628650" lvl="1" indent="-171450">
              <a:buFont typeface="Arial" panose="020B0604020202020204" pitchFamily="34" charset="0"/>
              <a:buChar char="•"/>
            </a:pPr>
            <a:r>
              <a:rPr lang="en-US" altLang="en-US" b="0" dirty="0" smtClean="0"/>
              <a:t>We caution you against jumping immediately to this conclusion.</a:t>
            </a:r>
          </a:p>
          <a:p>
            <a:pPr marL="628650" lvl="1" indent="-171450">
              <a:buFont typeface="Arial" panose="020B0604020202020204" pitchFamily="34" charset="0"/>
              <a:buChar char="•"/>
            </a:pPr>
            <a:r>
              <a:rPr lang="en-US" altLang="en-US" b="0" dirty="0" smtClean="0"/>
              <a:t>Trade deficits are not always a sign of economic problems.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endParaRPr lang="en-US" altLang="en-US" b="1" dirty="0" smtClean="0"/>
          </a:p>
          <a:p>
            <a:pPr marL="171450" indent="-171450">
              <a:buFont typeface="Arial" panose="020B0604020202020204" pitchFamily="34" charset="0"/>
              <a:buChar char="•"/>
            </a:pPr>
            <a:endParaRPr lang="en-US" altLang="en-US" b="0" dirty="0" smtClean="0"/>
          </a:p>
          <a:p>
            <a:pPr marL="0" indent="0">
              <a:buFont typeface="Arial" panose="020B0604020202020204" pitchFamily="34" charset="0"/>
              <a:buNone/>
            </a:pPr>
            <a:r>
              <a:rPr lang="en-US" altLang="en-US" b="0" dirty="0" smtClean="0"/>
              <a:t>Consider Bill Gates’ personal account:</a:t>
            </a:r>
          </a:p>
          <a:p>
            <a:pPr marL="171450" lvl="0" indent="-171450">
              <a:buFont typeface="Arial" charset="0"/>
              <a:buChar char="•"/>
            </a:pPr>
            <a:r>
              <a:rPr lang="en-US" altLang="en-US" dirty="0" smtClean="0"/>
              <a:t>Bill Gates has personal trade deficits all over the world simply because he buys large quantities of goods and services. </a:t>
            </a:r>
          </a:p>
          <a:p>
            <a:pPr marL="628650" lvl="1" indent="-171450">
              <a:buFont typeface="Arial" charset="0"/>
              <a:buChar char="•"/>
            </a:pPr>
            <a:r>
              <a:rPr lang="en-US" altLang="en-US" dirty="0" smtClean="0"/>
              <a:t>This also applies to nations. Wealthy nations with strong economies often buy large quantities of imports from other countries. </a:t>
            </a:r>
          </a:p>
          <a:p>
            <a:pPr marL="628650" lvl="1" indent="-171450">
              <a:buFont typeface="Arial" charset="0"/>
              <a:buChar char="•"/>
            </a:pPr>
            <a:r>
              <a:rPr lang="en-US" altLang="en-US" dirty="0" smtClean="0"/>
              <a:t>Higher wealth means we can afford to buy more goods; that itself is not a bad thing, even though it will lead to a current account deficit.</a:t>
            </a:r>
          </a:p>
          <a:p>
            <a:pPr marL="171450" lvl="0" indent="-171450">
              <a:buFont typeface="Arial" panose="020B0604020202020204" pitchFamily="34" charset="0"/>
              <a:buChar char="•"/>
            </a:pPr>
            <a:endParaRPr lang="en-US" altLang="en-US" dirty="0" smtClean="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dirty="0" smtClean="0"/>
              <a:t>When an economy is growing rapidly, relative to the rest of the world, the firms in that economy are willing to pay more for investment funds (the demand for loanable funds shifts out).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u="none" dirty="0" smtClean="0"/>
              <a:t>This</a:t>
            </a:r>
            <a:r>
              <a:rPr lang="en-US" altLang="en-US" dirty="0" smtClean="0"/>
              <a:t> leads to higher interest rates in the growing economy and </a:t>
            </a:r>
            <a:r>
              <a:rPr lang="en-US" altLang="en-US" b="0" dirty="0" smtClean="0"/>
              <a:t>then international funds flow in </a:t>
            </a:r>
            <a:r>
              <a:rPr lang="en-US" altLang="en-US" dirty="0" smtClean="0"/>
              <a:t>to take advantage of these.</a:t>
            </a:r>
            <a:endParaRPr lang="en-US" altLang="en-US" b="1" i="1" dirty="0" smtClean="0"/>
          </a:p>
          <a:p>
            <a:pPr marL="0" lvl="0" indent="0">
              <a:buFont typeface="Arial" panose="020B0604020202020204" pitchFamily="34" charset="0"/>
              <a:buNone/>
            </a:pPr>
            <a:endParaRPr lang="en-US" alt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Clicker question:</a:t>
            </a:r>
          </a:p>
          <a:p>
            <a:r>
              <a:rPr lang="en-US" altLang="en-US" dirty="0" smtClean="0"/>
              <a:t>Correct answer: B,</a:t>
            </a:r>
            <a:r>
              <a:rPr lang="en-US" altLang="en-US" baseline="0" dirty="0" smtClean="0"/>
              <a:t> current account deficits will shrink.</a:t>
            </a:r>
            <a:endParaRPr lang="en-US" altLang="en-US" dirty="0" smtClean="0"/>
          </a:p>
          <a:p>
            <a:endParaRPr lang="en-US" altLang="en-US" dirty="0" smtClean="0"/>
          </a:p>
          <a:p>
            <a:pPr marL="171450" indent="-171450">
              <a:buFont typeface="Arial" panose="020B0604020202020204" pitchFamily="34" charset="0"/>
              <a:buChar char="•"/>
            </a:pPr>
            <a:r>
              <a:rPr lang="en-US" altLang="en-US" dirty="0" smtClean="0"/>
              <a:t>With exports, funds will come into the country. </a:t>
            </a:r>
          </a:p>
          <a:p>
            <a:pPr marL="171450" indent="-171450">
              <a:buFont typeface="Arial" panose="020B0604020202020204" pitchFamily="34" charset="0"/>
              <a:buChar char="•"/>
            </a:pPr>
            <a:r>
              <a:rPr lang="en-US" altLang="en-US" dirty="0" smtClean="0"/>
              <a:t>The current account is goods, services, current income, and gifts. </a:t>
            </a:r>
          </a:p>
          <a:p>
            <a:pPr marL="171450" indent="-171450">
              <a:buFont typeface="Arial" panose="020B0604020202020204" pitchFamily="34" charset="0"/>
              <a:buChar char="•"/>
            </a:pPr>
            <a:r>
              <a:rPr lang="en-US" altLang="en-US" dirty="0" smtClean="0"/>
              <a:t>More funds will enter this account than before; the deficit in this account will shrink, and the surplus in the capital account will shrink as well.</a:t>
            </a:r>
          </a:p>
          <a:p>
            <a:endParaRPr lang="en-US" altLang="en-US" dirty="0" smtClean="0"/>
          </a:p>
        </p:txBody>
      </p:sp>
    </p:spTree>
    <p:extLst>
      <p:ext uri="{BB962C8B-B14F-4D97-AF65-F5344CB8AC3E}">
        <p14:creationId xmlns:p14="http://schemas.microsoft.com/office/powerpoint/2010/main" val="22017997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In the United States, personal savings rates have dropped significantly since the early 1990s. </a:t>
            </a:r>
          </a:p>
          <a:p>
            <a:pPr marL="171450" indent="-171450">
              <a:buFont typeface="Arial" panose="020B0604020202020204" pitchFamily="34" charset="0"/>
              <a:buChar char="•"/>
            </a:pPr>
            <a:r>
              <a:rPr lang="en-US" altLang="en-US" dirty="0" smtClean="0"/>
              <a:t>So, while the U.S. economy was growing throughout the 1990s and into the first decade of this century, the necessary financing was coming from savers around the globe.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This increases the capital account surplus,</a:t>
            </a:r>
            <a:r>
              <a:rPr lang="en-US" altLang="en-US" baseline="0" dirty="0" smtClean="0"/>
              <a:t> </a:t>
            </a:r>
            <a:r>
              <a:rPr lang="en-US" altLang="en-US" sz="1200" dirty="0" smtClean="0">
                <a:latin typeface="Arial" panose="020B0604020202020204" pitchFamily="34" charset="0"/>
              </a:rPr>
              <a:t>which implies an increase in the current account deficit.</a:t>
            </a:r>
          </a:p>
          <a:p>
            <a:endParaRPr lang="en-US" altLang="en-US" dirty="0" smtClean="0"/>
          </a:p>
          <a:p>
            <a:pPr marL="0" indent="0">
              <a:buFont typeface="Arial" panose="020B0604020202020204" pitchFamily="34" charset="0"/>
              <a:buNone/>
            </a:pPr>
            <a:r>
              <a:rPr lang="en-US" altLang="en-US" dirty="0" smtClean="0"/>
              <a:t>The influx of funds from around the globe increased the supply of loanable funds, and was instrumental in keeping U.S. interest rates low and allowing firms to fund expansion. </a:t>
            </a:r>
          </a:p>
          <a:p>
            <a:pPr marL="171450" indent="-171450">
              <a:buFont typeface="Arial" panose="020B0604020202020204" pitchFamily="34" charset="0"/>
              <a:buChar char="•"/>
            </a:pPr>
            <a:r>
              <a:rPr lang="en-US" altLang="en-US" dirty="0" smtClean="0"/>
              <a:t>These funds were critical as U.S. savings rates fell, but they did contribute to the widening current account deficit.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sz="1200" dirty="0" smtClean="0">
              <a:latin typeface="Arial" panose="020B0604020202020204" pitchFamily="34" charset="0"/>
            </a:endParaRPr>
          </a:p>
          <a:p>
            <a:endParaRPr lang="en-US" alt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tip:</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Remind students of this important principle: </a:t>
            </a:r>
            <a:r>
              <a:rPr lang="en-US" altLang="en-US" i="1" dirty="0" smtClean="0"/>
              <a:t>Every dollar borrowed requires a dollar saved</a:t>
            </a:r>
            <a:r>
              <a:rPr lang="en-US" altLang="en-US" dirty="0" smtClean="0"/>
              <a:t>.</a:t>
            </a:r>
          </a:p>
          <a:p>
            <a:pPr marL="171450" indent="-171450">
              <a:buFont typeface="Arial" panose="020B0604020202020204" pitchFamily="34" charset="0"/>
              <a:buChar char="•"/>
            </a:pPr>
            <a:r>
              <a:rPr lang="en-US" altLang="en-US" dirty="0" smtClean="0"/>
              <a:t>So, when the U.S. government borrows trillions each year in order to spend, this is similar to a further reduction in personal savings in the sense that the borrowing is paid for by foreign investors.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r>
              <a:rPr lang="en-US" altLang="en-US" dirty="0" smtClean="0"/>
              <a:t>The bottom line is that many factors cause trade deficits, some that don’t even seem related to goods and services. </a:t>
            </a:r>
          </a:p>
          <a:p>
            <a:pPr marL="171450" indent="-171450">
              <a:buFont typeface="Arial" panose="020B0604020202020204" pitchFamily="34" charset="0"/>
              <a:buChar char="•"/>
            </a:pPr>
            <a:r>
              <a:rPr lang="en-US" altLang="en-US" dirty="0" smtClean="0"/>
              <a:t>The past few decades of U.S. experience offer examples of all three. </a:t>
            </a:r>
          </a:p>
          <a:p>
            <a:pPr marL="171450" indent="-171450">
              <a:buFont typeface="Arial" panose="020B0604020202020204" pitchFamily="34" charset="0"/>
              <a:buChar char="•"/>
            </a:pPr>
            <a:r>
              <a:rPr lang="en-US" altLang="en-US" dirty="0" smtClean="0"/>
              <a:t>The 1980s were times of large budget deficits and the trade deficit widened. </a:t>
            </a:r>
          </a:p>
          <a:p>
            <a:pPr marL="171450" indent="-171450">
              <a:buFont typeface="Arial" panose="020B0604020202020204" pitchFamily="34" charset="0"/>
              <a:buChar char="•"/>
            </a:pPr>
            <a:r>
              <a:rPr lang="en-US" altLang="en-US" dirty="0" smtClean="0"/>
              <a:t>Beginning around 1990, personal savings rates fell and the economy grew rapidly so that the trade deficit widened even as the federal government balanced its budget. </a:t>
            </a:r>
          </a:p>
          <a:p>
            <a:pPr marL="171450" indent="-171450">
              <a:buFont typeface="Arial" panose="020B0604020202020204" pitchFamily="34" charset="0"/>
              <a:buChar char="•"/>
            </a:pPr>
            <a:r>
              <a:rPr lang="en-US" altLang="en-US" dirty="0" smtClean="0"/>
              <a:t>Finally, a recent return to historically large budget deficits has added to the pressure for capital inflows, reducing any prospects for elimination of the trade deficit any time soon.</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i="1" dirty="0" smtClean="0"/>
              <a:t>“Economics in the Media” Slide</a:t>
            </a:r>
          </a:p>
          <a:p>
            <a:endParaRPr lang="en-US" altLang="en-US" b="1" i="1" dirty="0" smtClean="0"/>
          </a:p>
          <a:p>
            <a:r>
              <a:rPr lang="en-US" altLang="en-US" b="1" i="1" dirty="0" smtClean="0"/>
              <a:t>Lecture tip:</a:t>
            </a:r>
            <a:r>
              <a:rPr lang="en-US" altLang="en-US" dirty="0" smtClean="0"/>
              <a:t> </a:t>
            </a:r>
          </a:p>
          <a:p>
            <a:pPr marL="0" indent="0">
              <a:buFont typeface="Arial" panose="020B0604020202020204" pitchFamily="34" charset="0"/>
              <a:buNone/>
            </a:pPr>
            <a:r>
              <a:rPr lang="en-US" altLang="en-US" i="1" dirty="0" smtClean="0"/>
              <a:t>The clip mentioned on the slide can be found in the Interactive Instructor’s Guide. Access the direct link by clicking the icon in the PowerPoint above.</a:t>
            </a:r>
          </a:p>
          <a:p>
            <a:pPr marL="0" indent="0">
              <a:buFont typeface="Arial" panose="020B0604020202020204" pitchFamily="34" charset="0"/>
              <a:buNone/>
            </a:pPr>
            <a:endParaRPr lang="en-US" altLang="en-US" i="1" dirty="0" smtClean="0"/>
          </a:p>
          <a:p>
            <a:pPr marL="0" indent="0">
              <a:buFont typeface="Arial" panose="020B0604020202020204" pitchFamily="34" charset="0"/>
              <a:buNone/>
            </a:pPr>
            <a:r>
              <a:rPr lang="en-US" altLang="en-US" i="0" dirty="0" smtClean="0"/>
              <a:t>This could be a good clip</a:t>
            </a:r>
            <a:r>
              <a:rPr lang="en-US" altLang="en-US" i="0" baseline="0" dirty="0" smtClean="0"/>
              <a:t> to show students to introduce concepts of foreign currency and exchange rates. </a:t>
            </a:r>
            <a:endParaRPr lang="en-US" altLang="en-US" i="0" dirty="0" smtClean="0"/>
          </a:p>
        </p:txBody>
      </p:sp>
    </p:spTree>
    <p:extLst>
      <p:ext uri="{BB962C8B-B14F-4D97-AF65-F5344CB8AC3E}">
        <p14:creationId xmlns:p14="http://schemas.microsoft.com/office/powerpoint/2010/main" val="4260208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We don’t directly demand currencies (unless we are currency speculators in the market, but that doesn’t apply to most people).</a:t>
            </a:r>
          </a:p>
          <a:p>
            <a:pPr marL="171450" indent="-171450">
              <a:buFont typeface="Arial" panose="020B0604020202020204" pitchFamily="34" charset="0"/>
              <a:buChar char="•"/>
            </a:pPr>
            <a:r>
              <a:rPr lang="en-US" altLang="en-US" dirty="0" smtClean="0"/>
              <a:t>That is, we don’t say “I would like to buy 10 euros today.” </a:t>
            </a:r>
          </a:p>
          <a:p>
            <a:pPr marL="171450" indent="-171450">
              <a:buFont typeface="Arial" panose="020B0604020202020204" pitchFamily="34" charset="0"/>
              <a:buChar char="•"/>
            </a:pPr>
            <a:r>
              <a:rPr lang="en-US" altLang="en-US" dirty="0" smtClean="0"/>
              <a:t>We instead look at goods in Europe, and say “I would like to buy some French perfume today.”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We only want foreign currency to use it as a means to purchase other goods.</a:t>
            </a:r>
            <a:endParaRPr lang="en-US" altLang="en-US" dirty="0" smtClean="0"/>
          </a:p>
          <a:p>
            <a:pPr marL="171450" indent="-171450">
              <a:buFont typeface="Arial" panose="020B0604020202020204" pitchFamily="34" charset="0"/>
              <a:buChar char="•"/>
            </a:pPr>
            <a:r>
              <a:rPr lang="en-US" altLang="en-US" dirty="0" smtClean="0"/>
              <a:t>We then exchange dollars for euros, and use the euros to buy the French perfume.</a:t>
            </a:r>
          </a:p>
          <a:p>
            <a:pPr marL="171450" indent="-171450">
              <a:buFont typeface="Arial" panose="020B0604020202020204" pitchFamily="34" charset="0"/>
              <a:buChar char="•"/>
            </a:pPr>
            <a:r>
              <a:rPr lang="en-US" altLang="en-US" dirty="0" smtClean="0"/>
              <a:t>The amount of foreign currency demand is derived from the amount of foreign goods we demand. </a:t>
            </a:r>
          </a:p>
          <a:p>
            <a:pPr marL="171450" indent="-171450">
              <a:buFont typeface="Arial" panose="020B0604020202020204" pitchFamily="34" charset="0"/>
              <a:buChar char="•"/>
            </a:pPr>
            <a:r>
              <a:rPr lang="en-US" altLang="en-US" dirty="0" smtClean="0"/>
              <a:t>We need to use the foreign currency to pay for the foreign goods.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While these methods communicate the same information, they are not the same price, and in fact they are reciprocals. </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We choose the second option because it is the way we quote all other prices. </a:t>
            </a:r>
          </a:p>
          <a:p>
            <a:pPr marL="171450" indent="-171450">
              <a:buFont typeface="Arial" panose="020B0604020202020204" pitchFamily="34" charset="0"/>
              <a:buChar char="•"/>
            </a:pPr>
            <a:r>
              <a:rPr lang="en-US" altLang="en-US" dirty="0" smtClean="0"/>
              <a:t>If you walk into Starbucks and look at the prices posted on the wall, they are the number of dollars it takes to buy different coffee drinks, rather than the number of coffee drinks you can get for $1. </a:t>
            </a:r>
          </a:p>
          <a:p>
            <a:pPr marL="171450" indent="-171450">
              <a:buFont typeface="Arial" panose="020B0604020202020204" pitchFamily="34" charset="0"/>
              <a:buChar char="•"/>
            </a:pPr>
            <a:r>
              <a:rPr lang="en-US" altLang="en-US" b="1" dirty="0" smtClean="0"/>
              <a:t>So when we refer to exchange rates, we’re always talking about the number of dollars required to buy one unit of foreign currency. </a:t>
            </a:r>
            <a:endParaRPr lang="en-US" altLang="en-US" b="0" dirty="0" smtClean="0"/>
          </a:p>
          <a:p>
            <a:pPr marL="171450" indent="-171450">
              <a:buFont typeface="Arial" panose="020B0604020202020204" pitchFamily="34" charset="0"/>
              <a:buChar char="•"/>
            </a:pPr>
            <a:r>
              <a:rPr lang="en-US" altLang="en-US" dirty="0" smtClean="0"/>
              <a:t>Think about going into a store and asking “How much for a euro?” They’ll tell you how many dollars it takes to buy one euro.</a:t>
            </a:r>
          </a:p>
          <a:p>
            <a:pPr marL="171450" indent="-171450">
              <a:buFont typeface="Arial" panose="020B0604020202020204" pitchFamily="34" charset="0"/>
              <a:buChar char="•"/>
            </a:pPr>
            <a:r>
              <a:rPr lang="en-US" altLang="en-US" dirty="0" smtClean="0"/>
              <a:t>Unfortunately, there is no single convention in exchange rate reporting by most financial news media. </a:t>
            </a:r>
          </a:p>
          <a:p>
            <a:pPr marL="171450" indent="-171450">
              <a:buFont typeface="Arial" panose="020B0604020202020204" pitchFamily="34" charset="0"/>
              <a:buChar char="•"/>
            </a:pPr>
            <a:r>
              <a:rPr lang="en-US" altLang="en-US" dirty="0" smtClean="0"/>
              <a:t>In fact, if you decide to look up exchange rates on the Internet, any single table probably quotes both variations.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tip:</a:t>
            </a:r>
          </a:p>
          <a:p>
            <a:endParaRPr lang="en-US" altLang="en-US" b="1" i="1" dirty="0" smtClean="0"/>
          </a:p>
          <a:p>
            <a:pPr marL="0" indent="0">
              <a:buFont typeface="Arial" panose="020B0604020202020204" pitchFamily="34" charset="0"/>
              <a:buNone/>
            </a:pPr>
            <a:r>
              <a:rPr lang="en-US" altLang="en-US" dirty="0" smtClean="0"/>
              <a:t>We read the right column</a:t>
            </a:r>
            <a:r>
              <a:rPr lang="en-US" altLang="en-US" baseline="0" dirty="0" smtClean="0"/>
              <a:t> of the table as:</a:t>
            </a:r>
          </a:p>
          <a:p>
            <a:pPr marL="171450" lvl="0" indent="-171450">
              <a:buFont typeface="Arial" panose="020B0604020202020204" pitchFamily="34" charset="0"/>
              <a:buChar char="•"/>
            </a:pPr>
            <a:r>
              <a:rPr lang="en-US" altLang="en-US" dirty="0" smtClean="0"/>
              <a:t>It takes </a:t>
            </a:r>
            <a:r>
              <a:rPr lang="en-US" sz="1200" b="0" i="0" u="none" strike="noStrike" kern="1200" baseline="0" dirty="0" smtClean="0">
                <a:solidFill>
                  <a:schemeClr val="tx1"/>
                </a:solidFill>
                <a:latin typeface="+mn-lt"/>
                <a:ea typeface="MS PGothic" pitchFamily="34" charset="-128"/>
                <a:cs typeface="+mn-cs"/>
              </a:rPr>
              <a:t>1.092</a:t>
            </a:r>
            <a:r>
              <a:rPr lang="en-US" altLang="en-US" dirty="0" smtClean="0"/>
              <a:t> dollars to buy a euro.</a:t>
            </a:r>
          </a:p>
          <a:p>
            <a:pPr marL="171450" lvl="0" indent="-171450">
              <a:buFont typeface="Arial" panose="020B0604020202020204" pitchFamily="34" charset="0"/>
              <a:buChar char="•"/>
            </a:pPr>
            <a:r>
              <a:rPr lang="en-US" altLang="en-US" dirty="0" smtClean="0"/>
              <a:t>It takes </a:t>
            </a:r>
            <a:r>
              <a:rPr lang="en-US" sz="1200" b="0" i="0" u="none" strike="noStrike" kern="1200" baseline="0" dirty="0" smtClean="0">
                <a:solidFill>
                  <a:schemeClr val="tx1"/>
                </a:solidFill>
                <a:latin typeface="+mn-lt"/>
                <a:ea typeface="MS PGothic" pitchFamily="34" charset="-128"/>
                <a:cs typeface="+mn-cs"/>
              </a:rPr>
              <a:t>1.551</a:t>
            </a:r>
            <a:r>
              <a:rPr lang="en-US" altLang="en-US" dirty="0" smtClean="0"/>
              <a:t> dollars to buy a British pound.</a:t>
            </a:r>
          </a:p>
          <a:p>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defRPr/>
            </a:pPr>
            <a:endParaRPr lang="en-US" sz="20000" b="1" dirty="0" smtClean="0">
              <a:solidFill>
                <a:srgbClr val="FF2807"/>
              </a:solidFill>
              <a:latin typeface="Helvetica Neue" charset="0"/>
              <a:cs typeface="Helvetica Neue"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F79646"/>
                </a:solidFill>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ln>
                  <a:solidFill>
                    <a:srgbClr val="F79646"/>
                  </a:solidFill>
                </a:ln>
                <a:solidFill>
                  <a:srgbClr val="F79646"/>
                </a:solidFill>
                <a:latin typeface="Helvetica Neue Medium"/>
                <a:cs typeface="Helvetica Neue Medium"/>
              </a:defRPr>
            </a:lvl1pPr>
          </a:lstStyle>
          <a:p>
            <a:pPr lvl="0"/>
            <a:r>
              <a:rPr lang="en-US" dirty="0" smtClean="0"/>
              <a:t>Click to edit Master text styles</a:t>
            </a:r>
          </a:p>
        </p:txBody>
      </p:sp>
    </p:spTree>
    <p:extLst>
      <p:ext uri="{BB962C8B-B14F-4D97-AF65-F5344CB8AC3E}">
        <p14:creationId xmlns:p14="http://schemas.microsoft.com/office/powerpoint/2010/main" val="3938986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269103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cxnSp>
        <p:nvCxnSpPr>
          <p:cNvPr id="5" name="Straight Connector 4"/>
          <p:cNvCxnSpPr/>
          <p:nvPr userDrawn="1"/>
        </p:nvCxnSpPr>
        <p:spPr>
          <a:xfrm>
            <a:off x="0" y="160020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188138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Rectangle 2"/>
          <p:cNvSpPr/>
          <p:nvPr userDrawn="1"/>
        </p:nvSpPr>
        <p:spPr>
          <a:xfrm>
            <a:off x="177800" y="169863"/>
            <a:ext cx="8796338" cy="6543675"/>
          </a:xfrm>
          <a:prstGeom prst="rect">
            <a:avLst/>
          </a:prstGeom>
          <a:noFill/>
          <a:ln w="57150">
            <a:solidFill>
              <a:srgbClr val="F7964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67874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1066" y="-16933"/>
            <a:ext cx="8229600" cy="768096"/>
          </a:xfrm>
        </p:spPr>
        <p:txBody>
          <a:bodyPr/>
          <a:lstStyle>
            <a:lvl1pPr algn="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93539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823468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0010561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Lst>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MS PGothic" panose="020B0600070205080204" pitchFamily="34" charset="-128"/>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hyperlink" Target="https://iig.wwnorton.com/prinecoma2/full/page/675_value_of_the_dollar_in_mcdonalds_falling_dollar" TargetMode="External"/><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6" Type="http://schemas.openxmlformats.org/officeDocument/2006/relationships/image" Target="../media/image13.emf"/><Relationship Id="rId7"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5" Type="http://schemas.openxmlformats.org/officeDocument/2006/relationships/image" Target="../media/image18.emf"/><Relationship Id="rId6" Type="http://schemas.openxmlformats.org/officeDocument/2006/relationships/image" Target="../media/image19.emf"/><Relationship Id="rId7"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6" Type="http://schemas.openxmlformats.org/officeDocument/2006/relationships/image" Target="../media/image24.emf"/><Relationship Id="rId7" Type="http://schemas.openxmlformats.org/officeDocument/2006/relationships/image" Target="../media/image25.emf"/><Relationship Id="rId8" Type="http://schemas.openxmlformats.org/officeDocument/2006/relationships/image" Target="../media/image26.emf"/><Relationship Id="rId9"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1" Type="http://schemas.openxmlformats.org/officeDocument/2006/relationships/image" Target="../media/image37.jpeg"/><Relationship Id="rId12" Type="http://schemas.openxmlformats.org/officeDocument/2006/relationships/image" Target="../media/image38.jpeg"/><Relationship Id="rId13" Type="http://schemas.openxmlformats.org/officeDocument/2006/relationships/image" Target="../media/image39.jpeg"/><Relationship Id="rId14" Type="http://schemas.openxmlformats.org/officeDocument/2006/relationships/image" Target="../media/image40.jpeg"/><Relationship Id="rId15" Type="http://schemas.openxmlformats.org/officeDocument/2006/relationships/image" Target="../media/image41.jpeg"/><Relationship Id="rId16" Type="http://schemas.openxmlformats.org/officeDocument/2006/relationships/image" Target="../media/image42.jpeg"/><Relationship Id="rId17" Type="http://schemas.openxmlformats.org/officeDocument/2006/relationships/image" Target="../media/image43.jpeg"/><Relationship Id="rId18" Type="http://schemas.openxmlformats.org/officeDocument/2006/relationships/image" Target="../media/image44.jpeg"/><Relationship Id="rId19" Type="http://schemas.openxmlformats.org/officeDocument/2006/relationships/image" Target="../media/image45.jpeg"/><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6" Type="http://schemas.openxmlformats.org/officeDocument/2006/relationships/image" Target="../media/image32.jpeg"/><Relationship Id="rId7" Type="http://schemas.openxmlformats.org/officeDocument/2006/relationships/image" Target="../media/image33.jpeg"/><Relationship Id="rId8" Type="http://schemas.openxmlformats.org/officeDocument/2006/relationships/image" Target="../media/image34.jpeg"/><Relationship Id="rId9" Type="http://schemas.openxmlformats.org/officeDocument/2006/relationships/image" Target="../media/image35.jpeg"/><Relationship Id="rId10" Type="http://schemas.openxmlformats.org/officeDocument/2006/relationships/image" Target="../media/image3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hyperlink" Target="https://iig.wwnorton.com/prinecoma2/full/page/680_purchasing_power_parity_in_eurotrip" TargetMode="External"/><Relationship Id="rId4" Type="http://schemas.openxmlformats.org/officeDocument/2006/relationships/image" Target="../media/image2.emf"/><Relationship Id="rId5" Type="http://schemas.openxmlformats.org/officeDocument/2006/relationships/image" Target="../media/image48.jpe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49.emf"/><Relationship Id="rId4" Type="http://schemas.openxmlformats.org/officeDocument/2006/relationships/image" Target="../media/image50.jpe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5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5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5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5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5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5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56.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57.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3" Type="http://schemas.openxmlformats.org/officeDocument/2006/relationships/hyperlink" Target="https://iig.wwnorton.com/prinecoma2/full/page/674_foreign_currency_in_parks_and_recreation" TargetMode="External"/><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ctrTitle"/>
          </p:nvPr>
        </p:nvSpPr>
        <p:spPr>
          <a:xfrm>
            <a:off x="3729038" y="1350963"/>
            <a:ext cx="5106987" cy="4179887"/>
          </a:xfrm>
        </p:spPr>
        <p:txBody>
          <a:bodyPr>
            <a:normAutofit/>
          </a:bodyPr>
          <a:lstStyle/>
          <a:p>
            <a:pPr eaLnBrk="1" hangingPunct="1">
              <a:defRPr/>
            </a:pPr>
            <a:r>
              <a:rPr lang="en-US" cap="none" dirty="0" smtClean="0">
                <a:latin typeface="Arial" charset="0"/>
                <a:ea typeface="MS PGothic" charset="0"/>
              </a:rPr>
              <a:t>International Finance</a:t>
            </a:r>
            <a:endParaRPr lang="en-US" cap="none" dirty="0">
              <a:latin typeface="Arial" charset="0"/>
              <a:ea typeface="MS PGothic" charset="0"/>
            </a:endParaRPr>
          </a:p>
        </p:txBody>
      </p:sp>
      <p:sp>
        <p:nvSpPr>
          <p:cNvPr id="5123" name="Text Placeholder 2"/>
          <p:cNvSpPr>
            <a:spLocks noGrp="1"/>
          </p:cNvSpPr>
          <p:nvPr>
            <p:ph type="body" sz="quarter" idx="10"/>
          </p:nvPr>
        </p:nvSpPr>
        <p:spPr>
          <a:ln>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altLang="x-none" dirty="0" smtClean="0">
                <a:ln>
                  <a:noFill/>
                </a:ln>
                <a:solidFill>
                  <a:srgbClr val="1492C7"/>
                </a:solidFill>
                <a:latin typeface="Helvetica Neue Medium" charset="0"/>
                <a:ea typeface="MS PGothic" charset="-128"/>
                <a:cs typeface="Arial" charset="0"/>
              </a:rPr>
              <a:t>20</a:t>
            </a:r>
            <a:endParaRPr lang="en-US" altLang="x-none" dirty="0">
              <a:ln>
                <a:noFill/>
              </a:ln>
              <a:solidFill>
                <a:srgbClr val="1492C7"/>
              </a:solidFill>
              <a:latin typeface="Helvetica Neue Medium" charset="0"/>
              <a:ea typeface="MS PGothic" charset="-128"/>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Exchange Rates</a:t>
            </a:r>
            <a:r>
              <a:rPr lang="en-US" dirty="0">
                <a:latin typeface="Arial" pitchFamily="-103" charset="0"/>
                <a:cs typeface="MS PGothic" pitchFamily="34" charset="-128"/>
              </a:rPr>
              <a:t>—</a:t>
            </a:r>
            <a:r>
              <a:rPr lang="en-US" altLang="en-US" dirty="0" smtClean="0">
                <a:latin typeface="Arial" panose="020B0604020202020204" pitchFamily="34" charset="0"/>
              </a:rPr>
              <a:t>2 </a:t>
            </a:r>
          </a:p>
        </p:txBody>
      </p:sp>
      <p:sp>
        <p:nvSpPr>
          <p:cNvPr id="14339" name="Content Placeholder 2"/>
          <p:cNvSpPr>
            <a:spLocks noGrp="1"/>
          </p:cNvSpPr>
          <p:nvPr>
            <p:ph idx="1"/>
          </p:nvPr>
        </p:nvSpPr>
        <p:spPr>
          <a:xfrm>
            <a:off x="298580" y="1712913"/>
            <a:ext cx="8602824" cy="4895850"/>
          </a:xfrm>
        </p:spPr>
        <p:txBody>
          <a:bodyPr/>
          <a:lstStyle/>
          <a:p>
            <a:r>
              <a:rPr lang="en-US" altLang="en-US" sz="2800" dirty="0" smtClean="0">
                <a:latin typeface="Arial" panose="020B0604020202020204" pitchFamily="34" charset="0"/>
              </a:rPr>
              <a:t>Currency appreciation</a:t>
            </a:r>
            <a:endParaRPr lang="en-US" altLang="en-US" sz="2000" dirty="0" smtClean="0">
              <a:latin typeface="Arial" panose="020B0604020202020204" pitchFamily="34" charset="0"/>
            </a:endParaRPr>
          </a:p>
          <a:p>
            <a:pPr lvl="1"/>
            <a:r>
              <a:rPr lang="en-US" altLang="en-US" sz="2400" dirty="0" smtClean="0">
                <a:latin typeface="Arial" panose="020B0604020202020204" pitchFamily="34" charset="0"/>
              </a:rPr>
              <a:t>A currency increases in value relative to other currencies</a:t>
            </a:r>
          </a:p>
          <a:p>
            <a:pPr lvl="1"/>
            <a:r>
              <a:rPr lang="en-US" altLang="en-US" sz="2400" dirty="0" smtClean="0">
                <a:latin typeface="Arial" panose="020B0604020202020204" pitchFamily="34" charset="0"/>
              </a:rPr>
              <a:t>Dollar appreciation means:</a:t>
            </a:r>
          </a:p>
          <a:p>
            <a:pPr lvl="2"/>
            <a:r>
              <a:rPr lang="en-US" altLang="en-US" sz="2000" dirty="0" smtClean="0">
                <a:latin typeface="Arial" panose="020B0604020202020204" pitchFamily="34" charset="0"/>
                <a:cs typeface="Arial" panose="020B0604020202020204" pitchFamily="34" charset="0"/>
              </a:rPr>
              <a:t>You can buy more euros with a dollar</a:t>
            </a:r>
          </a:p>
          <a:p>
            <a:pPr lvl="2"/>
            <a:r>
              <a:rPr lang="en-US" altLang="en-US" sz="2000" dirty="0" smtClean="0">
                <a:solidFill>
                  <a:schemeClr val="accent6"/>
                </a:solidFill>
                <a:latin typeface="Arial" panose="020B0604020202020204" pitchFamily="34" charset="0"/>
                <a:cs typeface="Arial" panose="020B0604020202020204" pitchFamily="34" charset="0"/>
              </a:rPr>
              <a:t>It takes fewer dollars to buy a euro</a:t>
            </a:r>
          </a:p>
          <a:p>
            <a:r>
              <a:rPr lang="en-US" altLang="en-US" sz="2800" dirty="0" smtClean="0">
                <a:latin typeface="Arial" panose="020B0604020202020204" pitchFamily="34" charset="0"/>
              </a:rPr>
              <a:t>Currency depreciation</a:t>
            </a:r>
            <a:endParaRPr lang="en-US" altLang="en-US" sz="2000" dirty="0" smtClean="0">
              <a:latin typeface="Arial" panose="020B0604020202020204" pitchFamily="34" charset="0"/>
            </a:endParaRPr>
          </a:p>
          <a:p>
            <a:pPr lvl="1"/>
            <a:r>
              <a:rPr lang="en-US" altLang="en-US" sz="2400" dirty="0" smtClean="0">
                <a:latin typeface="Arial" panose="020B0604020202020204" pitchFamily="34" charset="0"/>
              </a:rPr>
              <a:t>A currency increases in value relative to other currencies</a:t>
            </a:r>
          </a:p>
          <a:p>
            <a:pPr lvl="1"/>
            <a:r>
              <a:rPr lang="en-US" altLang="en-US" sz="2400" dirty="0" smtClean="0">
                <a:latin typeface="Arial" panose="020B0604020202020204" pitchFamily="34" charset="0"/>
              </a:rPr>
              <a:t>Dollar depreciation means that:</a:t>
            </a:r>
          </a:p>
          <a:p>
            <a:pPr lvl="2"/>
            <a:r>
              <a:rPr lang="en-US" altLang="en-US" sz="2000" dirty="0" smtClean="0">
                <a:latin typeface="Arial" panose="020B0604020202020204" pitchFamily="34" charset="0"/>
                <a:cs typeface="Arial" panose="020B0604020202020204" pitchFamily="34" charset="0"/>
              </a:rPr>
              <a:t>You can buy fewer euros with a dollar</a:t>
            </a:r>
          </a:p>
          <a:p>
            <a:pPr lvl="2"/>
            <a:r>
              <a:rPr lang="en-US" altLang="en-US" sz="2000" dirty="0" smtClean="0">
                <a:solidFill>
                  <a:schemeClr val="accent6"/>
                </a:solidFill>
                <a:latin typeface="Arial" panose="020B0604020202020204" pitchFamily="34" charset="0"/>
                <a:cs typeface="Arial" panose="020B0604020202020204" pitchFamily="34" charset="0"/>
              </a:rPr>
              <a:t>It takes more dollars to buy a euro</a:t>
            </a:r>
          </a:p>
          <a:p>
            <a:pPr lvl="2"/>
            <a:endParaRPr lang="en-US" altLang="en-US" sz="2000" dirty="0" smtClean="0">
              <a:solidFill>
                <a:srgbClr val="FF0000"/>
              </a:solidFill>
              <a:latin typeface="Arial" panose="020B0604020202020204" pitchFamily="34" charset="0"/>
              <a:cs typeface="Arial" panose="020B0604020202020204" pitchFamily="34" charset="0"/>
            </a:endParaRPr>
          </a:p>
          <a:p>
            <a:pPr lvl="2"/>
            <a:endParaRPr lang="en-US" altLang="en-US" sz="2000"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339">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3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Appreciation and Depreciation</a:t>
            </a:r>
          </a:p>
        </p:txBody>
      </p:sp>
      <p:pic>
        <p:nvPicPr>
          <p:cNvPr id="6" name="Picture 5" descr="PRINECOMA2_FIG20.01.jpg"/>
          <p:cNvPicPr>
            <a:picLocks noChangeAspect="1"/>
          </p:cNvPicPr>
          <p:nvPr/>
        </p:nvPicPr>
        <p:blipFill>
          <a:blip r:embed="rId3"/>
          <a:srcRect t="4468" b="3143"/>
          <a:stretch>
            <a:fillRect/>
          </a:stretch>
        </p:blipFill>
        <p:spPr>
          <a:xfrm>
            <a:off x="1350855" y="1639512"/>
            <a:ext cx="6442291" cy="519390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 in “McDonald’s Falling Dollar Commercial”</a:t>
            </a:r>
            <a:endParaRPr lang="en-US" dirty="0"/>
          </a:p>
        </p:txBody>
      </p:sp>
      <p:sp>
        <p:nvSpPr>
          <p:cNvPr id="3" name="Content Placeholder 2"/>
          <p:cNvSpPr>
            <a:spLocks noGrp="1"/>
          </p:cNvSpPr>
          <p:nvPr>
            <p:ph idx="1"/>
          </p:nvPr>
        </p:nvSpPr>
        <p:spPr/>
        <p:txBody>
          <a:bodyPr/>
          <a:lstStyle/>
          <a:p>
            <a:r>
              <a:rPr lang="en-US" dirty="0" smtClean="0"/>
              <a:t>Value of a dollar</a:t>
            </a:r>
            <a:endParaRPr lang="en-US" dirty="0"/>
          </a:p>
        </p:txBody>
      </p:sp>
      <p:pic>
        <p:nvPicPr>
          <p:cNvPr id="4" name="Picture 4" descr="Tip #675: Value of the Dollar in “McDonald’s Falling Dollar Commercial”">
            <a:hlinkClick r:id="rId3"/>
          </p:cNvPr>
          <p:cNvPicPr>
            <a:picLocks noChangeAspect="1"/>
          </p:cNvPicPr>
          <p:nvPr/>
        </p:nvPicPr>
        <p:blipFill>
          <a:blip r:embed="rId4">
            <a:extLst>
              <a:ext uri="{28A0092B-C50C-407E-A947-70E740481C1C}">
                <a14:useLocalDpi xmlns:a14="http://schemas.microsoft.com/office/drawing/2010/main" val="0"/>
              </a:ext>
            </a:extLst>
          </a:blip>
          <a:srcRect l="12140" t="10822" r="12962" b="16451"/>
          <a:stretch>
            <a:fillRect/>
          </a:stretch>
        </p:blipFill>
        <p:spPr bwMode="auto">
          <a:xfrm>
            <a:off x="3886200" y="3488192"/>
            <a:ext cx="13716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1742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Exchange Rates: Historical Perspective</a:t>
            </a:r>
          </a:p>
        </p:txBody>
      </p:sp>
      <p:pic>
        <p:nvPicPr>
          <p:cNvPr id="6" name="Picture 5" descr="PRINECOMA2_FIG20.02.jpg"/>
          <p:cNvPicPr>
            <a:picLocks noChangeAspect="1"/>
          </p:cNvPicPr>
          <p:nvPr/>
        </p:nvPicPr>
        <p:blipFill>
          <a:blip r:embed="rId3"/>
          <a:srcRect t="6672" b="5026"/>
          <a:stretch>
            <a:fillRect/>
          </a:stretch>
        </p:blipFill>
        <p:spPr>
          <a:xfrm>
            <a:off x="304800" y="1900904"/>
            <a:ext cx="8534400" cy="351503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Know</a:t>
            </a:r>
            <a:r>
              <a:rPr lang="en-US" dirty="0">
                <a:latin typeface="Arial" pitchFamily="-103" charset="0"/>
                <a:cs typeface="MS PGothic" pitchFamily="34" charset="-128"/>
              </a:rPr>
              <a:t>—</a:t>
            </a:r>
            <a:r>
              <a:rPr lang="en-US" altLang="en-US" dirty="0" smtClean="0">
                <a:latin typeface="Arial" panose="020B0604020202020204" pitchFamily="34" charset="0"/>
              </a:rPr>
              <a:t>1 </a:t>
            </a:r>
          </a:p>
        </p:txBody>
      </p:sp>
      <p:sp>
        <p:nvSpPr>
          <p:cNvPr id="53251" name="Content Placeholder 2"/>
          <p:cNvSpPr>
            <a:spLocks noGrp="1"/>
          </p:cNvSpPr>
          <p:nvPr>
            <p:ph idx="1"/>
          </p:nvPr>
        </p:nvSpPr>
        <p:spPr>
          <a:xfrm>
            <a:off x="457200" y="1712913"/>
            <a:ext cx="8229600" cy="4895850"/>
          </a:xfrm>
        </p:spPr>
        <p:txBody>
          <a:bodyPr/>
          <a:lstStyle/>
          <a:p>
            <a:r>
              <a:rPr lang="en-US" altLang="en-US" sz="3000" dirty="0" smtClean="0">
                <a:latin typeface="Arial" panose="020B0604020202020204" pitchFamily="34" charset="0"/>
              </a:rPr>
              <a:t>Exchange rates can be thought of as:</a:t>
            </a:r>
          </a:p>
          <a:p>
            <a:pPr marL="971550" lvl="1" indent="-514350">
              <a:buFont typeface="+mj-lt"/>
              <a:buAutoNum type="alphaUcPeriod"/>
            </a:pPr>
            <a:r>
              <a:rPr lang="en-US" altLang="en-US" sz="2800" dirty="0" smtClean="0">
                <a:latin typeface="Arial" panose="020B0604020202020204" pitchFamily="34" charset="0"/>
              </a:rPr>
              <a:t>the demand for foreign currency.</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the price of foreign currency.</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the price of imports.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the quantity of goods exchanged across borders.</a:t>
            </a:r>
          </a:p>
        </p:txBody>
      </p:sp>
      <p:sp>
        <p:nvSpPr>
          <p:cNvPr id="4" name="Rectangle 3" descr="Correct answer: B, the price of foreign currency"/>
          <p:cNvSpPr/>
          <p:nvPr/>
        </p:nvSpPr>
        <p:spPr>
          <a:xfrm>
            <a:off x="879475" y="2774950"/>
            <a:ext cx="5318125" cy="57785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Tree>
    <p:extLst>
      <p:ext uri="{BB962C8B-B14F-4D97-AF65-F5344CB8AC3E}">
        <p14:creationId xmlns:p14="http://schemas.microsoft.com/office/powerpoint/2010/main" val="415190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0"/>
            <a:ext cx="8229600" cy="1527175"/>
          </a:xfrm>
        </p:spPr>
        <p:txBody>
          <a:bodyPr/>
          <a:lstStyle/>
          <a:p>
            <a:r>
              <a:rPr lang="en-US" altLang="en-US" sz="4000" dirty="0" smtClean="0">
                <a:latin typeface="Arial" panose="020B0604020202020204" pitchFamily="34" charset="0"/>
              </a:rPr>
              <a:t>Demand for Foreign Currency</a:t>
            </a:r>
            <a:r>
              <a:rPr lang="en-US" sz="4000" dirty="0">
                <a:latin typeface="Arial" pitchFamily="-103" charset="0"/>
                <a:cs typeface="MS PGothic" pitchFamily="34" charset="-128"/>
              </a:rPr>
              <a:t>—</a:t>
            </a:r>
            <a:r>
              <a:rPr lang="en-US" altLang="en-US" sz="4000" dirty="0" smtClean="0">
                <a:latin typeface="Arial" panose="020B0604020202020204" pitchFamily="34" charset="0"/>
              </a:rPr>
              <a:t>1 </a:t>
            </a:r>
          </a:p>
        </p:txBody>
      </p:sp>
      <p:sp>
        <p:nvSpPr>
          <p:cNvPr id="18435" name="Content Placeholder 2"/>
          <p:cNvSpPr>
            <a:spLocks noGrp="1"/>
          </p:cNvSpPr>
          <p:nvPr>
            <p:ph idx="1"/>
          </p:nvPr>
        </p:nvSpPr>
        <p:spPr>
          <a:xfrm>
            <a:off x="457200" y="1712913"/>
            <a:ext cx="8686800" cy="4895850"/>
          </a:xfrm>
        </p:spPr>
        <p:txBody>
          <a:bodyPr/>
          <a:lstStyle/>
          <a:p>
            <a:r>
              <a:rPr lang="en-US" altLang="en-US" sz="2800" dirty="0">
                <a:latin typeface="Arial" panose="020B0604020202020204" pitchFamily="34" charset="0"/>
              </a:rPr>
              <a:t>If exchange rates rise:</a:t>
            </a:r>
          </a:p>
          <a:p>
            <a:pPr lvl="1"/>
            <a:r>
              <a:rPr lang="en-US" altLang="en-US" sz="2400" dirty="0">
                <a:latin typeface="Arial" panose="020B0604020202020204" pitchFamily="34" charset="0"/>
              </a:rPr>
              <a:t>Foreign currencies become more expensive</a:t>
            </a:r>
          </a:p>
          <a:p>
            <a:pPr lvl="1"/>
            <a:r>
              <a:rPr lang="en-US" altLang="en-US" sz="2400" dirty="0">
                <a:latin typeface="Arial" panose="020B0604020202020204" pitchFamily="34" charset="0"/>
              </a:rPr>
              <a:t>Imports become more expensive</a:t>
            </a:r>
          </a:p>
          <a:p>
            <a:pPr lvl="1"/>
            <a:r>
              <a:rPr lang="en-US" altLang="en-US" sz="2400" dirty="0">
                <a:latin typeface="Arial" panose="020B0604020202020204" pitchFamily="34" charset="0"/>
              </a:rPr>
              <a:t>U.S. exports are cheaper for other countries to </a:t>
            </a:r>
            <a:r>
              <a:rPr lang="en-US" altLang="en-US" sz="2400" dirty="0" smtClean="0">
                <a:latin typeface="Arial" panose="020B0604020202020204" pitchFamily="34" charset="0"/>
              </a:rPr>
              <a:t>buy</a:t>
            </a:r>
            <a:endParaRPr lang="en-US" altLang="en-US" sz="2800" dirty="0" smtClean="0">
              <a:latin typeface="Arial" panose="020B0604020202020204" pitchFamily="34" charset="0"/>
            </a:endParaRPr>
          </a:p>
          <a:p>
            <a:r>
              <a:rPr lang="en-US" altLang="en-US" sz="2800" dirty="0">
                <a:latin typeface="Arial" panose="020B0604020202020204" pitchFamily="34" charset="0"/>
              </a:rPr>
              <a:t>F</a:t>
            </a:r>
            <a:r>
              <a:rPr lang="en-US" altLang="en-US" sz="2800" dirty="0" smtClean="0">
                <a:latin typeface="Arial" panose="020B0604020202020204" pitchFamily="34" charset="0"/>
              </a:rPr>
              <a:t>actors that affect the demand side of the market for foreign currency:</a:t>
            </a:r>
            <a:endParaRPr lang="en-US" altLang="en-US" sz="2000" dirty="0" smtClean="0">
              <a:latin typeface="Arial" panose="020B0604020202020204" pitchFamily="34" charset="0"/>
            </a:endParaRPr>
          </a:p>
          <a:p>
            <a:pPr marL="914400" lvl="1" indent="-457200">
              <a:buFont typeface="Calibri" panose="020F0502020204030204" pitchFamily="34" charset="0"/>
              <a:buAutoNum type="arabicPeriod"/>
            </a:pPr>
            <a:r>
              <a:rPr lang="en-US" altLang="en-US" sz="2400" dirty="0" smtClean="0">
                <a:latin typeface="Arial" panose="020B0604020202020204" pitchFamily="34" charset="0"/>
              </a:rPr>
              <a:t>The exchange rate (price) of the currency (</a:t>
            </a:r>
            <a:r>
              <a:rPr lang="en-US" altLang="en-US" sz="2400" b="1" dirty="0" smtClean="0">
                <a:solidFill>
                  <a:schemeClr val="accent6"/>
                </a:solidFill>
                <a:latin typeface="Arial" panose="020B0604020202020204" pitchFamily="34" charset="0"/>
              </a:rPr>
              <a:t>movement</a:t>
            </a:r>
            <a:r>
              <a:rPr lang="en-US" altLang="en-US" sz="2400" dirty="0" smtClean="0">
                <a:latin typeface="Arial" panose="020B0604020202020204" pitchFamily="34" charset="0"/>
              </a:rPr>
              <a:t>)</a:t>
            </a:r>
          </a:p>
          <a:p>
            <a:pPr marL="914400" lvl="1" indent="-457200">
              <a:buFont typeface="Calibri" panose="020F0502020204030204" pitchFamily="34" charset="0"/>
              <a:buAutoNum type="arabicPeriod"/>
            </a:pPr>
            <a:r>
              <a:rPr lang="en-US" altLang="en-US" sz="2400" dirty="0" smtClean="0">
                <a:latin typeface="Arial" panose="020B0604020202020204" pitchFamily="34" charset="0"/>
              </a:rPr>
              <a:t>Demand for foreign goods and services (</a:t>
            </a:r>
            <a:r>
              <a:rPr lang="en-US" sz="2400" b="1" dirty="0" smtClean="0">
                <a:solidFill>
                  <a:srgbClr val="1492C7"/>
                </a:solidFill>
                <a:latin typeface="Arial" pitchFamily="-107" charset="0"/>
                <a:cs typeface="Arial" pitchFamily="-107" charset="0"/>
              </a:rPr>
              <a:t>shift</a:t>
            </a:r>
            <a:r>
              <a:rPr lang="en-US" altLang="en-US" sz="2400" dirty="0" smtClean="0">
                <a:latin typeface="Arial" panose="020B0604020202020204" pitchFamily="34" charset="0"/>
              </a:rPr>
              <a:t>)</a:t>
            </a:r>
          </a:p>
          <a:p>
            <a:pPr marL="914400" lvl="1" indent="-457200">
              <a:buFont typeface="Calibri" panose="020F0502020204030204" pitchFamily="34" charset="0"/>
              <a:buAutoNum type="arabicPeriod"/>
            </a:pPr>
            <a:r>
              <a:rPr lang="en-US" altLang="en-US" sz="2400" dirty="0" smtClean="0">
                <a:latin typeface="Arial" panose="020B0604020202020204" pitchFamily="34" charset="0"/>
              </a:rPr>
              <a:t>Demand for foreign financial </a:t>
            </a:r>
            <a:r>
              <a:rPr lang="en-US" altLang="en-US" sz="2400" smtClean="0">
                <a:latin typeface="Arial" panose="020B0604020202020204" pitchFamily="34" charset="0"/>
              </a:rPr>
              <a:t>assets </a:t>
            </a:r>
            <a:r>
              <a:rPr lang="en-US" altLang="en-US" sz="2400">
                <a:latin typeface="Arial" panose="020B0604020202020204" pitchFamily="34" charset="0"/>
              </a:rPr>
              <a:t>(</a:t>
            </a:r>
            <a:r>
              <a:rPr lang="en-US" sz="2400" b="1">
                <a:solidFill>
                  <a:srgbClr val="1492C7"/>
                </a:solidFill>
                <a:latin typeface="Arial" pitchFamily="-107" charset="0"/>
                <a:cs typeface="Arial" pitchFamily="-107" charset="0"/>
              </a:rPr>
              <a:t>shift</a:t>
            </a:r>
            <a:r>
              <a:rPr lang="en-US" altLang="en-US" sz="2400">
                <a:latin typeface="Arial" panose="020B0604020202020204" pitchFamily="34" charset="0"/>
              </a:rPr>
              <a:t>)</a:t>
            </a:r>
            <a:endParaRPr lang="en-US" altLang="en-US" sz="24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0"/>
            <a:ext cx="8229600" cy="1527175"/>
          </a:xfrm>
        </p:spPr>
        <p:txBody>
          <a:bodyPr/>
          <a:lstStyle/>
          <a:p>
            <a:r>
              <a:rPr lang="en-US" altLang="en-US" sz="4000" dirty="0" smtClean="0">
                <a:latin typeface="Arial" panose="020B0604020202020204" pitchFamily="34" charset="0"/>
              </a:rPr>
              <a:t>Demand for Foreign Currency</a:t>
            </a:r>
            <a:r>
              <a:rPr lang="en-US" sz="4000" dirty="0">
                <a:latin typeface="Arial" pitchFamily="-103" charset="0"/>
                <a:cs typeface="MS PGothic" pitchFamily="34" charset="-128"/>
              </a:rPr>
              <a:t>—</a:t>
            </a:r>
            <a:r>
              <a:rPr lang="en-US" altLang="en-US" sz="4000" dirty="0" smtClean="0">
                <a:latin typeface="Arial" panose="020B0604020202020204" pitchFamily="34" charset="0"/>
              </a:rPr>
              <a:t>2 </a:t>
            </a:r>
          </a:p>
        </p:txBody>
      </p:sp>
      <p:sp>
        <p:nvSpPr>
          <p:cNvPr id="19459"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The price of foreign currency</a:t>
            </a:r>
          </a:p>
          <a:p>
            <a:pPr lvl="1"/>
            <a:r>
              <a:rPr lang="en-US" altLang="en-US" sz="2400" dirty="0" smtClean="0">
                <a:latin typeface="Arial" panose="020B0604020202020204" pitchFamily="34" charset="0"/>
              </a:rPr>
              <a:t>A change in the price of foreign currency</a:t>
            </a:r>
          </a:p>
          <a:p>
            <a:pPr marL="457200" lvl="1" indent="0">
              <a:buNone/>
            </a:pPr>
            <a:r>
              <a:rPr lang="en-US" altLang="en-US" sz="2400" dirty="0" smtClean="0">
                <a:latin typeface="Arial" panose="020B0604020202020204" pitchFamily="34" charset="0"/>
              </a:rPr>
              <a:t>	→ change in quantity demanded for the currency</a:t>
            </a:r>
          </a:p>
          <a:p>
            <a:pPr marL="457200" lvl="1" indent="0">
              <a:buNone/>
            </a:pPr>
            <a:r>
              <a:rPr lang="en-US" altLang="en-US" sz="2400" dirty="0">
                <a:latin typeface="Arial" panose="020B0604020202020204" pitchFamily="34" charset="0"/>
              </a:rPr>
              <a:t>	 → movement </a:t>
            </a:r>
            <a:r>
              <a:rPr lang="en-US" altLang="en-US" sz="2400" dirty="0" smtClean="0">
                <a:latin typeface="Arial" panose="020B0604020202020204" pitchFamily="34" charset="0"/>
              </a:rPr>
              <a:t>along the demand curve</a:t>
            </a:r>
          </a:p>
          <a:p>
            <a:r>
              <a:rPr lang="en-US" altLang="en-US" sz="2800" dirty="0">
                <a:latin typeface="Arial" panose="020B0604020202020204" pitchFamily="34" charset="0"/>
              </a:rPr>
              <a:t>D</a:t>
            </a:r>
            <a:r>
              <a:rPr lang="en-US" altLang="en-US" sz="2800" dirty="0" smtClean="0">
                <a:latin typeface="Arial" panose="020B0604020202020204" pitchFamily="34" charset="0"/>
              </a:rPr>
              <a:t>emand curve for foreign currency is downward-sloping.</a:t>
            </a:r>
          </a:p>
          <a:p>
            <a:pPr lvl="1"/>
            <a:r>
              <a:rPr lang="en-US" altLang="en-US" sz="2400" dirty="0" smtClean="0">
                <a:latin typeface="Arial" panose="020B0604020202020204" pitchFamily="34" charset="0"/>
              </a:rPr>
              <a:t>Inverse relationship </a:t>
            </a:r>
          </a:p>
          <a:p>
            <a:pPr marL="457200" lvl="1" indent="0">
              <a:buNone/>
            </a:pPr>
            <a:r>
              <a:rPr lang="en-US" altLang="en-US" sz="2400" dirty="0" smtClean="0">
                <a:latin typeface="Arial" panose="020B0604020202020204" pitchFamily="34" charset="0"/>
              </a:rPr>
              <a:t>   between exchange </a:t>
            </a:r>
          </a:p>
          <a:p>
            <a:pPr marL="457200" lvl="1" indent="0">
              <a:buNone/>
            </a:pPr>
            <a:r>
              <a:rPr lang="en-US" altLang="en-US" sz="2400" dirty="0" smtClean="0">
                <a:latin typeface="Arial" panose="020B0604020202020204" pitchFamily="34" charset="0"/>
              </a:rPr>
              <a:t>   rate and quantity </a:t>
            </a:r>
          </a:p>
          <a:p>
            <a:pPr marL="457200" lvl="1" indent="0">
              <a:buNone/>
            </a:pPr>
            <a:r>
              <a:rPr lang="en-US" altLang="en-US" sz="2400" dirty="0" smtClean="0">
                <a:latin typeface="Arial" panose="020B0604020202020204" pitchFamily="34" charset="0"/>
              </a:rPr>
              <a:t>   demanded of the </a:t>
            </a:r>
          </a:p>
          <a:p>
            <a:pPr marL="457200" lvl="1" indent="0">
              <a:buNone/>
            </a:pPr>
            <a:r>
              <a:rPr lang="en-US" altLang="en-US" sz="2400" dirty="0" smtClean="0">
                <a:latin typeface="Arial" panose="020B0604020202020204" pitchFamily="34" charset="0"/>
              </a:rPr>
              <a:t>   foreign currency</a:t>
            </a:r>
          </a:p>
        </p:txBody>
      </p:sp>
      <p:pic>
        <p:nvPicPr>
          <p:cNvPr id="19460" name="Picture 2" descr="I:\DirkTextbookN\Jpegs(All)\Macro Ch19-33\ch20\05_PRINECOMA_CH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386263"/>
            <a:ext cx="48006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459">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459">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459">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4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Demand for Foreign Goods and Services</a:t>
            </a:r>
          </a:p>
        </p:txBody>
      </p:sp>
      <p:sp>
        <p:nvSpPr>
          <p:cNvPr id="21507" name="Content Placeholder 2"/>
          <p:cNvSpPr>
            <a:spLocks noGrp="1"/>
          </p:cNvSpPr>
          <p:nvPr>
            <p:ph idx="1"/>
          </p:nvPr>
        </p:nvSpPr>
        <p:spPr>
          <a:xfrm>
            <a:off x="457200" y="1712913"/>
            <a:ext cx="8503920" cy="2219007"/>
          </a:xfrm>
        </p:spPr>
        <p:txBody>
          <a:bodyPr/>
          <a:lstStyle/>
          <a:p>
            <a:r>
              <a:rPr lang="en-US" altLang="en-US" sz="2800" dirty="0" smtClean="0">
                <a:latin typeface="Arial" panose="020B0604020202020204" pitchFamily="34" charset="0"/>
              </a:rPr>
              <a:t>We often buy foreign goods (imports) without touching foreign currency.</a:t>
            </a:r>
          </a:p>
          <a:p>
            <a:r>
              <a:rPr lang="en-US" altLang="en-US" sz="2800" dirty="0">
                <a:latin typeface="Arial" panose="020B0604020202020204" pitchFamily="34" charset="0"/>
              </a:rPr>
              <a:t>S</a:t>
            </a:r>
            <a:r>
              <a:rPr lang="en-US" altLang="en-US" sz="2800" dirty="0" smtClean="0">
                <a:latin typeface="Arial" panose="020B0604020202020204" pitchFamily="34" charset="0"/>
              </a:rPr>
              <a:t>omewhere, this currency exchange is made</a:t>
            </a:r>
            <a:endParaRPr lang="en-US" altLang="en-US" sz="2000" dirty="0" smtClean="0">
              <a:latin typeface="Arial" panose="020B0604020202020204" pitchFamily="34" charset="0"/>
            </a:endParaRPr>
          </a:p>
          <a:p>
            <a:r>
              <a:rPr lang="en-US" altLang="en-US" sz="2800" dirty="0" smtClean="0">
                <a:latin typeface="Arial" panose="020B0604020202020204" pitchFamily="34" charset="0"/>
              </a:rPr>
              <a:t>If there is an increase in demand for foreign goods</a:t>
            </a:r>
          </a:p>
        </p:txBody>
      </p:sp>
      <p:pic>
        <p:nvPicPr>
          <p:cNvPr id="4" name="Picture 4" descr="I:\DirkTextbookN\Jpegs(All)\Macro Ch19-33\ch20\03_PRINECOMA_CH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 y="3817620"/>
            <a:ext cx="4046220" cy="261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40480" y="3723322"/>
            <a:ext cx="5326380" cy="2012859"/>
          </a:xfrm>
          <a:prstGeom prst="rect">
            <a:avLst/>
          </a:prstGeom>
          <a:noFill/>
        </p:spPr>
        <p:txBody>
          <a:bodyPr wrap="square" rtlCol="0">
            <a:spAutoFit/>
          </a:bodyPr>
          <a:lstStyle/>
          <a:p>
            <a:pPr marL="742950" lvl="1" indent="-285750" eaLnBrk="0" hangingPunct="0">
              <a:spcBef>
                <a:spcPct val="20000"/>
              </a:spcBef>
              <a:buFont typeface="Arial" panose="020B0604020202020204" pitchFamily="34" charset="0"/>
              <a:buChar char="–"/>
            </a:pPr>
            <a:r>
              <a:rPr lang="en-US" altLang="en-US" dirty="0">
                <a:solidFill>
                  <a:prstClr val="black"/>
                </a:solidFill>
                <a:latin typeface="Arial" panose="020B0604020202020204" pitchFamily="34" charset="0"/>
                <a:cs typeface="Arial"/>
              </a:rPr>
              <a:t>We will buy more imports at any exchange rate</a:t>
            </a:r>
          </a:p>
          <a:p>
            <a:pPr marL="742950" lvl="1" indent="-285750" eaLnBrk="0" hangingPunct="0">
              <a:spcBef>
                <a:spcPct val="20000"/>
              </a:spcBef>
              <a:buFont typeface="Arial" panose="020B0604020202020204" pitchFamily="34" charset="0"/>
              <a:buChar char="–"/>
            </a:pPr>
            <a:r>
              <a:rPr lang="en-US" altLang="en-US" dirty="0">
                <a:solidFill>
                  <a:prstClr val="black"/>
                </a:solidFill>
                <a:latin typeface="Arial" panose="020B0604020202020204" pitchFamily="34" charset="0"/>
                <a:cs typeface="Arial"/>
              </a:rPr>
              <a:t>Rightward shift of the demand curve for foreign currency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Demand for Foreign Financial Assets</a:t>
            </a:r>
          </a:p>
        </p:txBody>
      </p:sp>
      <p:sp>
        <p:nvSpPr>
          <p:cNvPr id="22531" name="Content Placeholder 2"/>
          <p:cNvSpPr>
            <a:spLocks noGrp="1"/>
          </p:cNvSpPr>
          <p:nvPr>
            <p:ph idx="1"/>
          </p:nvPr>
        </p:nvSpPr>
        <p:spPr>
          <a:xfrm>
            <a:off x="251460" y="1712913"/>
            <a:ext cx="8595360" cy="4895850"/>
          </a:xfrm>
        </p:spPr>
        <p:txBody>
          <a:bodyPr>
            <a:normAutofit/>
          </a:bodyPr>
          <a:lstStyle/>
          <a:p>
            <a:r>
              <a:rPr lang="en-US" altLang="en-US" sz="2600" dirty="0" smtClean="0">
                <a:latin typeface="Arial" panose="020B0604020202020204" pitchFamily="34" charset="0"/>
              </a:rPr>
              <a:t>To buy foreign stocks or bonds, need foreign currency</a:t>
            </a:r>
          </a:p>
          <a:p>
            <a:r>
              <a:rPr lang="en-US" altLang="en-US" sz="2600" dirty="0" smtClean="0">
                <a:latin typeface="Arial" panose="020B0604020202020204" pitchFamily="34" charset="0"/>
              </a:rPr>
              <a:t>If interest rates in a foreign country rise (relative to the rest of the world):</a:t>
            </a:r>
            <a:endParaRPr lang="en-US" altLang="en-US" sz="1900" dirty="0" smtClean="0">
              <a:latin typeface="Arial" panose="020B0604020202020204" pitchFamily="34" charset="0"/>
            </a:endParaRPr>
          </a:p>
          <a:p>
            <a:pPr lvl="1"/>
            <a:r>
              <a:rPr lang="en-US" altLang="en-US" sz="2200" dirty="0" smtClean="0">
                <a:latin typeface="Arial" panose="020B0604020202020204" pitchFamily="34" charset="0"/>
              </a:rPr>
              <a:t>People will buy more financial assets in that country</a:t>
            </a:r>
          </a:p>
          <a:p>
            <a:pPr lvl="1"/>
            <a:r>
              <a:rPr lang="en-US" altLang="en-US" sz="2200" dirty="0">
                <a:latin typeface="Arial" panose="020B0604020202020204" pitchFamily="34" charset="0"/>
              </a:rPr>
              <a:t>D</a:t>
            </a:r>
            <a:r>
              <a:rPr lang="en-US" altLang="en-US" sz="2200" dirty="0" smtClean="0">
                <a:latin typeface="Arial" panose="020B0604020202020204" pitchFamily="34" charset="0"/>
              </a:rPr>
              <a:t>emand for that country’s currency will increase (shift right) </a:t>
            </a:r>
          </a:p>
          <a:p>
            <a:r>
              <a:rPr lang="en-US" altLang="en-US" sz="2600" dirty="0" smtClean="0">
                <a:latin typeface="Arial" panose="020B0604020202020204" pitchFamily="34" charset="0"/>
              </a:rPr>
              <a:t>Exchange rates and foreign interest rates are two different prices.</a:t>
            </a:r>
          </a:p>
          <a:p>
            <a:pPr lvl="1"/>
            <a:r>
              <a:rPr lang="en-US" altLang="en-US" sz="2200" dirty="0" smtClean="0">
                <a:latin typeface="Arial" panose="020B0604020202020204" pitchFamily="34" charset="0"/>
              </a:rPr>
              <a:t>United States is seen as low risk and stable.</a:t>
            </a:r>
          </a:p>
          <a:p>
            <a:pPr lvl="1"/>
            <a:r>
              <a:rPr lang="en-US" altLang="en-US" sz="2200" dirty="0" smtClean="0">
                <a:latin typeface="Arial" panose="020B0604020202020204" pitchFamily="34" charset="0"/>
              </a:rPr>
              <a:t>Foreigners demand U.S. dollars for this reason.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Shifts in Demand for Foreign Currency</a:t>
            </a:r>
          </a:p>
        </p:txBody>
      </p:sp>
      <p:pic>
        <p:nvPicPr>
          <p:cNvPr id="4" name="Picture 3" descr="PRINECOMA2_FIG20.03.jpg"/>
          <p:cNvPicPr>
            <a:picLocks noChangeAspect="1"/>
          </p:cNvPicPr>
          <p:nvPr/>
        </p:nvPicPr>
        <p:blipFill>
          <a:blip r:embed="rId3"/>
          <a:srcRect t="4070" b="3408"/>
          <a:stretch>
            <a:fillRect/>
          </a:stretch>
        </p:blipFill>
        <p:spPr>
          <a:xfrm>
            <a:off x="1405259" y="1689795"/>
            <a:ext cx="6333482" cy="506987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Previously</a:t>
            </a:r>
          </a:p>
        </p:txBody>
      </p:sp>
      <p:sp>
        <p:nvSpPr>
          <p:cNvPr id="11266"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U.S. imports and exports are higher than previous generations.</a:t>
            </a:r>
          </a:p>
          <a:p>
            <a:r>
              <a:rPr lang="en-US" altLang="en-US" sz="2800" dirty="0" smtClean="0">
                <a:latin typeface="Arial" panose="020B0604020202020204" pitchFamily="34" charset="0"/>
              </a:rPr>
              <a:t>Trade creates value when countries specialize in producing goods in which they have a comparative advantage.</a:t>
            </a:r>
          </a:p>
          <a:p>
            <a:r>
              <a:rPr lang="en-US" altLang="en-US" sz="2800" dirty="0" smtClean="0">
                <a:latin typeface="Arial" panose="020B0604020202020204" pitchFamily="34" charset="0"/>
              </a:rPr>
              <a:t>Barriers to trade exist for various political and economic reasons, but barriers are eroding worldwide.</a:t>
            </a:r>
            <a:endParaRPr lang="en-US" altLang="en-US" sz="2400" dirty="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Know</a:t>
            </a:r>
            <a:r>
              <a:rPr lang="en-US" dirty="0">
                <a:latin typeface="Arial" pitchFamily="-103" charset="0"/>
                <a:cs typeface="MS PGothic" pitchFamily="34" charset="-128"/>
              </a:rPr>
              <a:t>—</a:t>
            </a:r>
            <a:r>
              <a:rPr lang="en-US" altLang="en-US" dirty="0" smtClean="0">
                <a:latin typeface="Arial" panose="020B0604020202020204" pitchFamily="34" charset="0"/>
              </a:rPr>
              <a:t>2 </a:t>
            </a:r>
            <a:endParaRPr lang="en-US" altLang="en-US" dirty="0" smtClean="0">
              <a:latin typeface="Helvetica Neue" charset="0"/>
            </a:endParaRPr>
          </a:p>
        </p:txBody>
      </p:sp>
      <p:sp>
        <p:nvSpPr>
          <p:cNvPr id="53251" name="Content Placeholder 2"/>
          <p:cNvSpPr>
            <a:spLocks noGrp="1"/>
          </p:cNvSpPr>
          <p:nvPr>
            <p:ph idx="1"/>
          </p:nvPr>
        </p:nvSpPr>
        <p:spPr>
          <a:xfrm>
            <a:off x="457200" y="1712913"/>
            <a:ext cx="8229600" cy="4895850"/>
          </a:xfrm>
        </p:spPr>
        <p:txBody>
          <a:bodyPr/>
          <a:lstStyle/>
          <a:p>
            <a:r>
              <a:rPr lang="en-US" altLang="en-US" sz="3000" dirty="0" smtClean="0">
                <a:latin typeface="Arial" panose="020B0604020202020204" pitchFamily="34" charset="0"/>
              </a:rPr>
              <a:t>What will cause an increase in demand (rightward shift) for foreign currency?</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an increase in demand for foreign goods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an increase in the exchange rate</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a decrease in the exchange rate</a:t>
            </a:r>
          </a:p>
          <a:p>
            <a:pPr marL="971550" lvl="1" indent="-514350">
              <a:buFont typeface="+mj-lt"/>
              <a:buAutoNum type="alphaUcPeriod"/>
            </a:pPr>
            <a:r>
              <a:rPr lang="en-US" altLang="en-US" sz="2800" dirty="0" smtClean="0">
                <a:latin typeface="Arial" panose="020B0604020202020204" pitchFamily="34" charset="0"/>
              </a:rPr>
              <a:t>a decrease in the demand for U.S. products</a:t>
            </a:r>
          </a:p>
        </p:txBody>
      </p:sp>
      <p:sp>
        <p:nvSpPr>
          <p:cNvPr id="4" name="Rectangle 3" descr="Correct answer: A, an increase in demand for foreign goods"/>
          <p:cNvSpPr/>
          <p:nvPr/>
        </p:nvSpPr>
        <p:spPr>
          <a:xfrm>
            <a:off x="866775" y="2749550"/>
            <a:ext cx="7185025" cy="50165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Tree>
    <p:extLst>
      <p:ext uri="{BB962C8B-B14F-4D97-AF65-F5344CB8AC3E}">
        <p14:creationId xmlns:p14="http://schemas.microsoft.com/office/powerpoint/2010/main" val="173765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Supply of Foreign Currency</a:t>
            </a:r>
          </a:p>
        </p:txBody>
      </p:sp>
      <p:sp>
        <p:nvSpPr>
          <p:cNvPr id="24579" name="Content Placeholder 2"/>
          <p:cNvSpPr>
            <a:spLocks noGrp="1"/>
          </p:cNvSpPr>
          <p:nvPr>
            <p:ph idx="1"/>
          </p:nvPr>
        </p:nvSpPr>
        <p:spPr>
          <a:xfrm>
            <a:off x="457200" y="1712913"/>
            <a:ext cx="8229600" cy="4895850"/>
          </a:xfrm>
        </p:spPr>
        <p:txBody>
          <a:bodyPr/>
          <a:lstStyle/>
          <a:p>
            <a:r>
              <a:rPr lang="en-US" altLang="en-US" sz="3000" dirty="0" smtClean="0">
                <a:latin typeface="Arial" panose="020B0604020202020204" pitchFamily="34" charset="0"/>
              </a:rPr>
              <a:t>The government controls the money supply.</a:t>
            </a:r>
          </a:p>
          <a:p>
            <a:r>
              <a:rPr lang="en-US" altLang="en-US" sz="3000" dirty="0" smtClean="0">
                <a:latin typeface="Arial" panose="020B0604020202020204" pitchFamily="34" charset="0"/>
              </a:rPr>
              <a:t>From a market standpoint, there is a fixed amount of fiat currency at any one time.</a:t>
            </a:r>
          </a:p>
          <a:p>
            <a:pPr lvl="1"/>
            <a:r>
              <a:rPr lang="en-US" altLang="en-US" sz="2800" dirty="0" smtClean="0">
                <a:latin typeface="Arial" panose="020B0604020202020204" pitchFamily="34" charset="0"/>
              </a:rPr>
              <a:t>Vertical supply curve</a:t>
            </a:r>
          </a:p>
          <a:p>
            <a:pPr lvl="1"/>
            <a:r>
              <a:rPr lang="en-US" altLang="en-US" sz="2800" dirty="0" smtClean="0">
                <a:latin typeface="Arial" panose="020B0604020202020204" pitchFamily="34" charset="0"/>
              </a:rPr>
              <a:t>Curve can shift with increases or decreases in the money supply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Shifts in the Supply of Foreign Currency</a:t>
            </a:r>
          </a:p>
        </p:txBody>
      </p:sp>
      <p:pic>
        <p:nvPicPr>
          <p:cNvPr id="4" name="Picture 3" descr="PRINECOMA2_FIG20.04.jpg"/>
          <p:cNvPicPr>
            <a:picLocks noChangeAspect="1"/>
          </p:cNvPicPr>
          <p:nvPr/>
        </p:nvPicPr>
        <p:blipFill>
          <a:blip r:embed="rId3"/>
          <a:srcRect t="4601" b="3540"/>
          <a:stretch>
            <a:fillRect/>
          </a:stretch>
        </p:blipFill>
        <p:spPr>
          <a:xfrm>
            <a:off x="1420975" y="1678525"/>
            <a:ext cx="6302051" cy="5064759"/>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Changes in Demand of Foreign Currency</a:t>
            </a:r>
            <a:r>
              <a:rPr lang="en-US" dirty="0">
                <a:latin typeface="Arial" pitchFamily="-103" charset="0"/>
                <a:cs typeface="MS PGothic" pitchFamily="34" charset="-128"/>
              </a:rPr>
              <a:t>—</a:t>
            </a:r>
            <a:r>
              <a:rPr lang="en-US" altLang="en-US" dirty="0" smtClean="0">
                <a:latin typeface="Arial" panose="020B0604020202020204" pitchFamily="34" charset="0"/>
              </a:rPr>
              <a:t>1 </a:t>
            </a:r>
          </a:p>
        </p:txBody>
      </p:sp>
      <p:pic>
        <p:nvPicPr>
          <p:cNvPr id="52226" name="Picture 6"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2538" y="1757363"/>
            <a:ext cx="6400800"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d1.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76388" y="2382838"/>
            <a:ext cx="47688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d2.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76388" y="1979613"/>
            <a:ext cx="5200650" cy="34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d3.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76388" y="2967038"/>
            <a:ext cx="4030662"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s.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05300" y="1895475"/>
            <a:ext cx="277813"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INECOMA2_TABLE20.02.jpg"/>
          <p:cNvPicPr>
            <a:picLocks noChangeAspect="1"/>
          </p:cNvPicPr>
          <p:nvPr/>
        </p:nvPicPr>
        <p:blipFill>
          <a:blip r:embed="rId3"/>
          <a:srcRect b="4561"/>
          <a:stretch>
            <a:fillRect/>
          </a:stretch>
        </p:blipFill>
        <p:spPr>
          <a:xfrm>
            <a:off x="304800" y="3192796"/>
            <a:ext cx="8534400" cy="3484946"/>
          </a:xfrm>
          <a:prstGeom prst="rect">
            <a:avLst/>
          </a:prstGeom>
        </p:spPr>
      </p:pic>
      <p:sp>
        <p:nvSpPr>
          <p:cNvPr id="54273"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Changes in Demand of Foreign Currency</a:t>
            </a:r>
            <a:r>
              <a:rPr lang="en-US" dirty="0">
                <a:latin typeface="Arial" pitchFamily="-103" charset="0"/>
                <a:cs typeface="MS PGothic" pitchFamily="34" charset="-128"/>
              </a:rPr>
              <a:t>—</a:t>
            </a:r>
            <a:r>
              <a:rPr lang="en-US" altLang="en-US" dirty="0" smtClean="0">
                <a:latin typeface="Arial" panose="020B0604020202020204" pitchFamily="34" charset="0"/>
              </a:rPr>
              <a:t>2 </a:t>
            </a:r>
          </a:p>
        </p:txBody>
      </p:sp>
      <p:sp>
        <p:nvSpPr>
          <p:cNvPr id="54274"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Changes in demand for foreign currency “naturally” occur with demand changes for imports and foreign financial assets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Changes in Supply</a:t>
            </a:r>
            <a:r>
              <a:rPr lang="en-US" dirty="0">
                <a:latin typeface="Arial" pitchFamily="-103" charset="0"/>
                <a:cs typeface="MS PGothic" pitchFamily="34" charset="-128"/>
              </a:rPr>
              <a:t>—</a:t>
            </a:r>
            <a:r>
              <a:rPr lang="en-US" altLang="en-US" dirty="0" smtClean="0">
                <a:latin typeface="Arial" panose="020B0604020202020204" pitchFamily="34" charset="0"/>
              </a:rPr>
              <a:t>1 </a:t>
            </a:r>
          </a:p>
        </p:txBody>
      </p:sp>
      <p:pic>
        <p:nvPicPr>
          <p:cNvPr id="56322" name="Picture 6"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2400" y="1795463"/>
            <a:ext cx="5964238"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008.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31963" y="4491038"/>
            <a:ext cx="3529012"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d.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66888" y="2297113"/>
            <a:ext cx="4714875"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1.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02150" y="1939925"/>
            <a:ext cx="404813" cy="443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s2.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21225" y="1955800"/>
            <a:ext cx="842963" cy="443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10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Changes in Supply</a:t>
            </a:r>
            <a:r>
              <a:rPr lang="en-US" dirty="0">
                <a:latin typeface="Arial" pitchFamily="-103" charset="0"/>
                <a:cs typeface="MS PGothic" pitchFamily="34" charset="-128"/>
              </a:rPr>
              <a:t>—</a:t>
            </a:r>
            <a:r>
              <a:rPr lang="en-US" altLang="en-US" dirty="0" smtClean="0">
                <a:latin typeface="Arial" panose="020B0604020202020204" pitchFamily="34" charset="0"/>
              </a:rPr>
              <a:t>2 </a:t>
            </a:r>
          </a:p>
        </p:txBody>
      </p:sp>
      <p:sp>
        <p:nvSpPr>
          <p:cNvPr id="29699" name="Content Placeholder 2"/>
          <p:cNvSpPr>
            <a:spLocks noGrp="1"/>
          </p:cNvSpPr>
          <p:nvPr>
            <p:ph idx="1"/>
          </p:nvPr>
        </p:nvSpPr>
        <p:spPr>
          <a:xfrm>
            <a:off x="457200" y="1712913"/>
            <a:ext cx="8229600" cy="4895850"/>
          </a:xfrm>
        </p:spPr>
        <p:txBody>
          <a:bodyPr/>
          <a:lstStyle/>
          <a:p>
            <a:r>
              <a:rPr lang="en-US" altLang="en-US" sz="3000" dirty="0" smtClean="0">
                <a:latin typeface="Arial" panose="020B0604020202020204" pitchFamily="34" charset="0"/>
              </a:rPr>
              <a:t>Exchange rate manipulation</a:t>
            </a:r>
          </a:p>
          <a:p>
            <a:pPr lvl="1"/>
            <a:r>
              <a:rPr lang="en-US" altLang="en-US" sz="2800" dirty="0">
                <a:latin typeface="Arial" panose="020B0604020202020204" pitchFamily="34" charset="0"/>
              </a:rPr>
              <a:t>N</a:t>
            </a:r>
            <a:r>
              <a:rPr lang="en-US" altLang="en-US" sz="2800" dirty="0" smtClean="0">
                <a:latin typeface="Arial" panose="020B0604020202020204" pitchFamily="34" charset="0"/>
              </a:rPr>
              <a:t>ational governments intentionally adjust their money supply to affect their exchange rate.</a:t>
            </a:r>
          </a:p>
          <a:p>
            <a:r>
              <a:rPr lang="en-US" altLang="en-US" sz="3000" dirty="0" smtClean="0">
                <a:latin typeface="Arial" panose="020B0604020202020204" pitchFamily="34" charset="0"/>
              </a:rPr>
              <a:t>Why devalue your own currency?</a:t>
            </a:r>
          </a:p>
          <a:p>
            <a:pPr lvl="1"/>
            <a:r>
              <a:rPr lang="en-US" altLang="en-US" sz="2800" dirty="0" smtClean="0">
                <a:latin typeface="Arial" panose="020B0604020202020204" pitchFamily="34" charset="0"/>
              </a:rPr>
              <a:t>Lowering the exchange rates makes your exports more attractive and affordable</a:t>
            </a:r>
          </a:p>
          <a:p>
            <a:pPr marL="457200" lvl="1" indent="0">
              <a:buNone/>
            </a:pPr>
            <a:r>
              <a:rPr lang="en-US" altLang="en-US" sz="2200" dirty="0" smtClean="0">
                <a:latin typeface="Arial" panose="020B0604020202020204" pitchFamily="34" charset="0"/>
              </a:rPr>
              <a:t>	→ </a:t>
            </a:r>
            <a:r>
              <a:rPr lang="en-US" altLang="en-US" sz="2400" dirty="0" smtClean="0">
                <a:latin typeface="Arial" panose="020B0604020202020204" pitchFamily="34" charset="0"/>
              </a:rPr>
              <a:t>short-run effect on aggregate demand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Increase in Japan AD from </a:t>
            </a:r>
            <a:br>
              <a:rPr lang="en-US" altLang="en-US" smtClean="0">
                <a:latin typeface="Arial" panose="020B0604020202020204" pitchFamily="34" charset="0"/>
              </a:rPr>
            </a:br>
            <a:r>
              <a:rPr lang="en-US" altLang="en-US" smtClean="0">
                <a:latin typeface="Arial" panose="020B0604020202020204" pitchFamily="34" charset="0"/>
              </a:rPr>
              <a:t>Yen Depreciation</a:t>
            </a:r>
          </a:p>
        </p:txBody>
      </p:sp>
      <p:pic>
        <p:nvPicPr>
          <p:cNvPr id="60418" name="Picture 6"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7325" y="1587500"/>
            <a:ext cx="6459538"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105.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84338" y="3910013"/>
            <a:ext cx="3040062"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110.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84338" y="3429000"/>
            <a:ext cx="24225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d2.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89300" y="2727325"/>
            <a:ext cx="2974975"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ras.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49700" y="2282825"/>
            <a:ext cx="360363"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sras1.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68463" y="2878138"/>
            <a:ext cx="429260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sras2.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436813" y="2389188"/>
            <a:ext cx="3103562"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10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10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Know</a:t>
            </a:r>
            <a:r>
              <a:rPr lang="en-US" dirty="0">
                <a:latin typeface="Arial" pitchFamily="-103" charset="0"/>
                <a:cs typeface="MS PGothic" pitchFamily="34" charset="-128"/>
              </a:rPr>
              <a:t>—</a:t>
            </a:r>
            <a:r>
              <a:rPr lang="en-US" altLang="en-US" dirty="0" smtClean="0">
                <a:latin typeface="Arial" panose="020B0604020202020204" pitchFamily="34" charset="0"/>
              </a:rPr>
              <a:t>3 </a:t>
            </a:r>
            <a:endParaRPr lang="en-US" altLang="en-US" dirty="0" smtClean="0">
              <a:latin typeface="Helvetica Neue" charset="0"/>
            </a:endParaRPr>
          </a:p>
        </p:txBody>
      </p:sp>
      <p:sp>
        <p:nvSpPr>
          <p:cNvPr id="53251" name="Content Placeholder 2"/>
          <p:cNvSpPr>
            <a:spLocks noGrp="1"/>
          </p:cNvSpPr>
          <p:nvPr>
            <p:ph idx="1"/>
          </p:nvPr>
        </p:nvSpPr>
        <p:spPr>
          <a:xfrm>
            <a:off x="457200" y="1712913"/>
            <a:ext cx="8229600" cy="4895850"/>
          </a:xfrm>
        </p:spPr>
        <p:txBody>
          <a:bodyPr/>
          <a:lstStyle/>
          <a:p>
            <a:r>
              <a:rPr lang="en-US" altLang="en-US" dirty="0" smtClean="0">
                <a:latin typeface="Arial" panose="020B0604020202020204" pitchFamily="34" charset="0"/>
              </a:rPr>
              <a:t>Suppose that the U.S. dollar appreciates compared to the Japanese yen. What will happen as a result?</a:t>
            </a:r>
          </a:p>
          <a:p>
            <a:pPr marL="971550" lvl="1" indent="-514350">
              <a:buFont typeface="+mj-lt"/>
              <a:buAutoNum type="alphaUcPeriod"/>
            </a:pPr>
            <a:r>
              <a:rPr lang="en-US" altLang="en-US" sz="2600" dirty="0" smtClean="0">
                <a:latin typeface="Arial" panose="020B0604020202020204" pitchFamily="34" charset="0"/>
              </a:rPr>
              <a:t>The exchange rate of yens to dollars will not change.</a:t>
            </a:r>
          </a:p>
          <a:p>
            <a:pPr marL="971550" lvl="1" indent="-514350">
              <a:buFont typeface="Calibri" panose="020F0502020204030204" pitchFamily="34" charset="0"/>
              <a:buAutoNum type="alphaUcPeriod"/>
            </a:pPr>
            <a:r>
              <a:rPr lang="en-US" altLang="en-US" sz="2600" dirty="0" smtClean="0">
                <a:latin typeface="Arial" panose="020B0604020202020204" pitchFamily="34" charset="0"/>
              </a:rPr>
              <a:t>It will take less yen to buy a U.S. dollar.</a:t>
            </a:r>
          </a:p>
          <a:p>
            <a:pPr marL="971550" lvl="1" indent="-514350">
              <a:buFont typeface="Calibri" panose="020F0502020204030204" pitchFamily="34" charset="0"/>
              <a:buAutoNum type="alphaUcPeriod"/>
            </a:pPr>
            <a:r>
              <a:rPr lang="en-US" altLang="en-US" sz="2600" dirty="0" smtClean="0">
                <a:latin typeface="Arial" panose="020B0604020202020204" pitchFamily="34" charset="0"/>
              </a:rPr>
              <a:t>It will take more U.S. dollars to buy yen.</a:t>
            </a:r>
          </a:p>
          <a:p>
            <a:pPr marL="971550" lvl="1" indent="-514350">
              <a:buFont typeface="Calibri" panose="020F0502020204030204" pitchFamily="34" charset="0"/>
              <a:buAutoNum type="alphaUcPeriod"/>
            </a:pPr>
            <a:r>
              <a:rPr lang="en-US" altLang="en-US" sz="2600" dirty="0" smtClean="0">
                <a:latin typeface="Arial" panose="020B0604020202020204" pitchFamily="34" charset="0"/>
              </a:rPr>
              <a:t>Japanese goods will become more attractive to American consumers.</a:t>
            </a:r>
          </a:p>
        </p:txBody>
      </p:sp>
      <p:sp>
        <p:nvSpPr>
          <p:cNvPr id="4" name="Rectangle 3" descr="Correct answer: D, Japanese goods will become more attractive to American consumers."/>
          <p:cNvSpPr/>
          <p:nvPr/>
        </p:nvSpPr>
        <p:spPr>
          <a:xfrm>
            <a:off x="815975" y="5848350"/>
            <a:ext cx="7870825" cy="85725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Tree>
    <p:extLst>
      <p:ext uri="{BB962C8B-B14F-4D97-AF65-F5344CB8AC3E}">
        <p14:creationId xmlns:p14="http://schemas.microsoft.com/office/powerpoint/2010/main" val="143328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Know</a:t>
            </a:r>
            <a:r>
              <a:rPr lang="en-US" dirty="0">
                <a:latin typeface="Arial" pitchFamily="-103" charset="0"/>
                <a:cs typeface="MS PGothic" pitchFamily="34" charset="-128"/>
              </a:rPr>
              <a:t>—</a:t>
            </a:r>
            <a:r>
              <a:rPr lang="en-US" altLang="en-US" dirty="0" smtClean="0">
                <a:latin typeface="Arial" panose="020B0604020202020204" pitchFamily="34" charset="0"/>
              </a:rPr>
              <a:t>4 </a:t>
            </a:r>
            <a:endParaRPr lang="en-US" altLang="en-US" dirty="0" smtClean="0">
              <a:latin typeface="Helvetica Neue" charset="0"/>
            </a:endParaRPr>
          </a:p>
        </p:txBody>
      </p:sp>
      <p:sp>
        <p:nvSpPr>
          <p:cNvPr id="53251" name="Content Placeholder 2"/>
          <p:cNvSpPr>
            <a:spLocks noGrp="1"/>
          </p:cNvSpPr>
          <p:nvPr>
            <p:ph idx="1"/>
          </p:nvPr>
        </p:nvSpPr>
        <p:spPr>
          <a:xfrm>
            <a:off x="457200" y="1712913"/>
            <a:ext cx="8229600" cy="4895850"/>
          </a:xfrm>
        </p:spPr>
        <p:txBody>
          <a:bodyPr/>
          <a:lstStyle/>
          <a:p>
            <a:r>
              <a:rPr lang="en-US" altLang="en-US" sz="3000" dirty="0" smtClean="0">
                <a:latin typeface="Arial" panose="020B0604020202020204" pitchFamily="34" charset="0"/>
              </a:rPr>
              <a:t>Why would a country devalue its own currency?</a:t>
            </a:r>
          </a:p>
          <a:p>
            <a:pPr marL="971550" lvl="1" indent="-514350">
              <a:buFont typeface="+mj-lt"/>
              <a:buAutoNum type="alphaUcPeriod"/>
            </a:pPr>
            <a:r>
              <a:rPr lang="en-US" altLang="en-US" sz="2800" dirty="0" smtClean="0">
                <a:latin typeface="Arial" panose="020B0604020202020204" pitchFamily="34" charset="0"/>
              </a:rPr>
              <a:t>to become more dependent on other countries’ imports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to retaliate against countries with overvalued currency</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to make its exports more attractive to foreign countries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to decrease the price of imports it purchases from other countries</a:t>
            </a:r>
          </a:p>
        </p:txBody>
      </p:sp>
      <p:sp>
        <p:nvSpPr>
          <p:cNvPr id="4" name="Rectangle 3" descr="Correct answer: C, to make its exports more attractive to foreign countries"/>
          <p:cNvSpPr/>
          <p:nvPr/>
        </p:nvSpPr>
        <p:spPr>
          <a:xfrm>
            <a:off x="815975" y="4629150"/>
            <a:ext cx="7870825" cy="85725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Tree>
    <p:extLst>
      <p:ext uri="{BB962C8B-B14F-4D97-AF65-F5344CB8AC3E}">
        <p14:creationId xmlns:p14="http://schemas.microsoft.com/office/powerpoint/2010/main" val="181249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Big Questions</a:t>
            </a:r>
          </a:p>
        </p:txBody>
      </p:sp>
      <p:sp>
        <p:nvSpPr>
          <p:cNvPr id="7171" name="Content Placeholder 2"/>
          <p:cNvSpPr>
            <a:spLocks noGrp="1"/>
          </p:cNvSpPr>
          <p:nvPr>
            <p:ph idx="1"/>
          </p:nvPr>
        </p:nvSpPr>
        <p:spPr>
          <a:xfrm>
            <a:off x="457200" y="1712913"/>
            <a:ext cx="8229600" cy="4895850"/>
          </a:xfrm>
        </p:spPr>
        <p:txBody>
          <a:bodyPr/>
          <a:lstStyle/>
          <a:p>
            <a:pPr marL="514350" indent="-514350">
              <a:buFont typeface="Calibri" panose="020F0502020204030204" pitchFamily="34" charset="0"/>
              <a:buAutoNum type="arabicPeriod"/>
            </a:pPr>
            <a:r>
              <a:rPr lang="en-US" altLang="en-US" sz="3200" dirty="0" smtClean="0">
                <a:latin typeface="Arial" panose="020B0604020202020204" pitchFamily="34" charset="0"/>
              </a:rPr>
              <a:t>Why do exchange rates rise and fall?</a:t>
            </a:r>
          </a:p>
          <a:p>
            <a:pPr marL="514350" indent="-514350">
              <a:buFont typeface="Calibri" panose="020F0502020204030204" pitchFamily="34" charset="0"/>
              <a:buAutoNum type="arabicPeriod"/>
            </a:pPr>
            <a:endParaRPr lang="en-US" altLang="en-US" sz="3200" dirty="0" smtClean="0">
              <a:latin typeface="Arial" panose="020B0604020202020204" pitchFamily="34" charset="0"/>
            </a:endParaRPr>
          </a:p>
          <a:p>
            <a:pPr marL="514350" indent="-514350">
              <a:buFont typeface="Calibri" panose="020F0502020204030204" pitchFamily="34" charset="0"/>
              <a:buAutoNum type="arabicPeriod"/>
            </a:pPr>
            <a:r>
              <a:rPr lang="en-US" altLang="en-US" sz="3200" dirty="0" smtClean="0">
                <a:latin typeface="Arial" panose="020B0604020202020204" pitchFamily="34" charset="0"/>
              </a:rPr>
              <a:t>What is purchasing power parity?</a:t>
            </a:r>
          </a:p>
          <a:p>
            <a:pPr marL="514350" indent="-514350">
              <a:buFont typeface="Calibri" panose="020F0502020204030204" pitchFamily="34" charset="0"/>
              <a:buAutoNum type="arabicPeriod"/>
            </a:pPr>
            <a:endParaRPr lang="en-US" altLang="en-US" sz="3200" dirty="0" smtClean="0">
              <a:latin typeface="Arial" panose="020B0604020202020204" pitchFamily="34" charset="0"/>
            </a:endParaRPr>
          </a:p>
          <a:p>
            <a:pPr marL="514350" indent="-514350">
              <a:buFont typeface="Calibri" panose="020F0502020204030204" pitchFamily="34" charset="0"/>
              <a:buAutoNum type="arabicPeriod"/>
            </a:pPr>
            <a:r>
              <a:rPr lang="en-US" altLang="en-US" sz="3200" dirty="0" smtClean="0">
                <a:latin typeface="Arial" panose="020B0604020202020204" pitchFamily="34" charset="0"/>
              </a:rPr>
              <a:t>What causes trade deficits?</a:t>
            </a:r>
          </a:p>
          <a:p>
            <a:pPr marL="514350" indent="-514350"/>
            <a:endParaRPr lang="en-US" altLang="en-US" sz="3200"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Pegging Exchange Rates</a:t>
            </a:r>
          </a:p>
        </p:txBody>
      </p:sp>
      <p:sp>
        <p:nvSpPr>
          <p:cNvPr id="31747" name="Content Placeholder 2"/>
          <p:cNvSpPr>
            <a:spLocks noGrp="1"/>
          </p:cNvSpPr>
          <p:nvPr>
            <p:ph idx="1"/>
          </p:nvPr>
        </p:nvSpPr>
        <p:spPr>
          <a:xfrm>
            <a:off x="457200" y="1712913"/>
            <a:ext cx="8229600" cy="4895850"/>
          </a:xfrm>
        </p:spPr>
        <p:txBody>
          <a:bodyPr/>
          <a:lstStyle/>
          <a:p>
            <a:r>
              <a:rPr lang="en-US" altLang="en-US" sz="3000" dirty="0" smtClean="0">
                <a:latin typeface="Arial" panose="020B0604020202020204" pitchFamily="34" charset="0"/>
              </a:rPr>
              <a:t>Pegged exchange rates</a:t>
            </a:r>
          </a:p>
          <a:p>
            <a:pPr lvl="1"/>
            <a:r>
              <a:rPr lang="en-US" altLang="en-US" sz="2800" dirty="0" smtClean="0">
                <a:latin typeface="Arial" panose="020B0604020202020204" pitchFamily="34" charset="0"/>
              </a:rPr>
              <a:t>Exchange rates that are fixed at a certain level through the actions of a government</a:t>
            </a:r>
          </a:p>
          <a:p>
            <a:r>
              <a:rPr lang="en-US" altLang="en-US" sz="3000" dirty="0" smtClean="0">
                <a:latin typeface="Arial" panose="020B0604020202020204" pitchFamily="34" charset="0"/>
              </a:rPr>
              <a:t>Flexible (floating) exchange rates</a:t>
            </a:r>
          </a:p>
          <a:p>
            <a:pPr lvl="1"/>
            <a:r>
              <a:rPr lang="en-US" altLang="en-US" sz="2800" dirty="0" smtClean="0">
                <a:latin typeface="Arial" panose="020B0604020202020204" pitchFamily="34" charset="0"/>
              </a:rPr>
              <a:t>Exchange rates determined by the market forces of supply and demand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How China Pegs the Yuan</a:t>
            </a:r>
          </a:p>
        </p:txBody>
      </p:sp>
      <p:pic>
        <p:nvPicPr>
          <p:cNvPr id="5" name="Picture 4" descr="PRINECOMA2_FIG20.08.jpg"/>
          <p:cNvPicPr>
            <a:picLocks noChangeAspect="1"/>
          </p:cNvPicPr>
          <p:nvPr/>
        </p:nvPicPr>
        <p:blipFill>
          <a:blip r:embed="rId3"/>
          <a:srcRect t="7058" b="4013"/>
          <a:stretch>
            <a:fillRect/>
          </a:stretch>
        </p:blipFill>
        <p:spPr>
          <a:xfrm>
            <a:off x="304800" y="1974646"/>
            <a:ext cx="8534400" cy="358877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Pegging Exchange Rates: </a:t>
            </a:r>
            <a:br>
              <a:rPr lang="en-US" altLang="en-US" dirty="0" smtClean="0">
                <a:latin typeface="Arial" panose="020B0604020202020204" pitchFamily="34" charset="0"/>
              </a:rPr>
            </a:br>
            <a:r>
              <a:rPr lang="en-US" altLang="en-US" dirty="0" smtClean="0">
                <a:latin typeface="Arial" panose="020B0604020202020204" pitchFamily="34" charset="0"/>
              </a:rPr>
              <a:t>The Chinese Yuan</a:t>
            </a:r>
          </a:p>
        </p:txBody>
      </p:sp>
      <p:sp>
        <p:nvSpPr>
          <p:cNvPr id="33795" name="Content Placeholder 2"/>
          <p:cNvSpPr>
            <a:spLocks noGrp="1"/>
          </p:cNvSpPr>
          <p:nvPr>
            <p:ph idx="1"/>
          </p:nvPr>
        </p:nvSpPr>
        <p:spPr>
          <a:xfrm>
            <a:off x="182880" y="1712913"/>
            <a:ext cx="8732520" cy="4895850"/>
          </a:xfrm>
        </p:spPr>
        <p:txBody>
          <a:bodyPr/>
          <a:lstStyle/>
          <a:p>
            <a:r>
              <a:rPr lang="en-US" altLang="en-US" sz="2800" dirty="0" smtClean="0">
                <a:latin typeface="Arial" panose="020B0604020202020204" pitchFamily="34" charset="0"/>
              </a:rPr>
              <a:t>The Chinese yuan has been pegged at a value below the market value.</a:t>
            </a:r>
            <a:endParaRPr lang="en-US" altLang="en-US" sz="2400" dirty="0" smtClean="0">
              <a:latin typeface="Arial" panose="020B0604020202020204" pitchFamily="34" charset="0"/>
            </a:endParaRPr>
          </a:p>
          <a:p>
            <a:pPr lvl="1"/>
            <a:r>
              <a:rPr lang="en-US" altLang="en-US" sz="2400" dirty="0" smtClean="0">
                <a:latin typeface="Arial" panose="020B0604020202020204" pitchFamily="34" charset="0"/>
              </a:rPr>
              <a:t>Increasing the yuan supply relative to the supply of US $</a:t>
            </a:r>
          </a:p>
          <a:p>
            <a:pPr lvl="1"/>
            <a:r>
              <a:rPr lang="en-US" altLang="en-US" sz="2400" dirty="0" smtClean="0">
                <a:latin typeface="Arial" panose="020B0604020202020204" pitchFamily="34" charset="0"/>
              </a:rPr>
              <a:t>The Chinese government buys U.S. dollars (and later Treasury securities) with newly minted yuan</a:t>
            </a:r>
          </a:p>
          <a:p>
            <a:pPr marL="457200" lvl="1" indent="0">
              <a:buNone/>
            </a:pPr>
            <a:r>
              <a:rPr lang="en-US" altLang="en-US" sz="2400" dirty="0" smtClean="0">
                <a:latin typeface="Arial" panose="020B0604020202020204" pitchFamily="34" charset="0"/>
              </a:rPr>
              <a:t>	→ Demand for the yuan increases</a:t>
            </a:r>
          </a:p>
          <a:p>
            <a:pPr marL="457200" lvl="1" indent="0">
              <a:buNone/>
            </a:pPr>
            <a:r>
              <a:rPr lang="en-US" altLang="en-US" sz="2400" dirty="0" smtClean="0">
                <a:latin typeface="Arial" panose="020B0604020202020204" pitchFamily="34" charset="0"/>
              </a:rPr>
              <a:t>	→ Decreases the exchange rate</a:t>
            </a:r>
          </a:p>
          <a:p>
            <a:r>
              <a:rPr lang="en-US" altLang="en-US" sz="2800" dirty="0" smtClean="0">
                <a:latin typeface="Arial" panose="020B0604020202020204" pitchFamily="34" charset="0"/>
              </a:rPr>
              <a:t>Results:</a:t>
            </a:r>
          </a:p>
          <a:p>
            <a:pPr lvl="1"/>
            <a:r>
              <a:rPr lang="en-US" altLang="en-US" sz="2400" dirty="0" smtClean="0">
                <a:latin typeface="Arial" panose="020B0604020202020204" pitchFamily="34" charset="0"/>
              </a:rPr>
              <a:t>Chinese goods are cheap</a:t>
            </a:r>
          </a:p>
          <a:p>
            <a:pPr lvl="1"/>
            <a:r>
              <a:rPr lang="en-US" altLang="en-US" sz="2400" dirty="0" smtClean="0">
                <a:latin typeface="Arial" panose="020B0604020202020204" pitchFamily="34" charset="0"/>
              </a:rPr>
              <a:t>Chinese workers paid with less valuable currency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Purchasing Power Parity</a:t>
            </a:r>
          </a:p>
        </p:txBody>
      </p:sp>
      <p:sp>
        <p:nvSpPr>
          <p:cNvPr id="35843"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The law of one price</a:t>
            </a:r>
          </a:p>
          <a:p>
            <a:pPr lvl="1"/>
            <a:r>
              <a:rPr lang="en-US" altLang="en-US" sz="2400" dirty="0" smtClean="0">
                <a:latin typeface="Arial" panose="020B0604020202020204" pitchFamily="34" charset="0"/>
              </a:rPr>
              <a:t>After accounting for transportation costs and trade barriers, identical goods sold in different locations must sell for the same price.</a:t>
            </a:r>
          </a:p>
          <a:p>
            <a:pPr lvl="1"/>
            <a:r>
              <a:rPr lang="en-US" altLang="en-US" sz="2400" dirty="0" smtClean="0">
                <a:latin typeface="Arial" panose="020B0604020202020204" pitchFamily="34" charset="0"/>
              </a:rPr>
              <a:t>Price in location A = Price in location B</a:t>
            </a:r>
          </a:p>
          <a:p>
            <a:r>
              <a:rPr lang="en-US" altLang="en-US" sz="2800" dirty="0" smtClean="0">
                <a:latin typeface="Arial" panose="020B0604020202020204" pitchFamily="34" charset="0"/>
              </a:rPr>
              <a:t>Dynamics (using oranges as an example)</a:t>
            </a:r>
            <a:endParaRPr lang="en-US" altLang="en-US" sz="2400" dirty="0" smtClean="0">
              <a:latin typeface="Arial" panose="020B0604020202020204" pitchFamily="34" charset="0"/>
            </a:endParaRPr>
          </a:p>
          <a:p>
            <a:pPr lvl="1"/>
            <a:r>
              <a:rPr lang="en-US" altLang="en-US" sz="2400" dirty="0" smtClean="0">
                <a:latin typeface="Arial" panose="020B0604020202020204" pitchFamily="34" charset="0"/>
              </a:rPr>
              <a:t>Suppose oranges are selling for a higher price in Michigan than Florida.</a:t>
            </a:r>
          </a:p>
          <a:p>
            <a:pPr lvl="1"/>
            <a:r>
              <a:rPr lang="en-US" altLang="en-US" sz="2400" dirty="0" smtClean="0">
                <a:latin typeface="Arial" panose="020B0604020202020204" pitchFamily="34" charset="0"/>
              </a:rPr>
              <a:t>Suppliers will decrease their supplies in Florida and increase their supplies in Michigan.</a:t>
            </a:r>
          </a:p>
          <a:p>
            <a:pPr lvl="1"/>
            <a:r>
              <a:rPr lang="en-US" altLang="en-US" sz="2400" dirty="0" smtClean="0">
                <a:latin typeface="Arial" panose="020B0604020202020204" pitchFamily="34" charset="0"/>
              </a:rPr>
              <a:t>These supply changes will occur until the prices are equal.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Law of One Price</a:t>
            </a:r>
          </a:p>
        </p:txBody>
      </p:sp>
      <p:pic>
        <p:nvPicPr>
          <p:cNvPr id="12" name="Picture 11" descr="ch20fig09-4d.jpg"/>
          <p:cNvPicPr>
            <a:picLocks noChangeAspect="1"/>
          </p:cNvPicPr>
          <p:nvPr/>
        </p:nvPicPr>
        <p:blipFill>
          <a:blip r:embed="rId3">
            <a:clrChange>
              <a:clrFrom>
                <a:srgbClr val="FFFFFF"/>
              </a:clrFrom>
              <a:clrTo>
                <a:srgbClr val="FFFFFF">
                  <a:alpha val="0"/>
                </a:srgbClr>
              </a:clrTo>
            </a:clrChange>
          </a:blip>
          <a:stretch>
            <a:fillRect/>
          </a:stretch>
        </p:blipFill>
        <p:spPr>
          <a:xfrm>
            <a:off x="4917031" y="3691135"/>
            <a:ext cx="1926336" cy="146304"/>
          </a:xfrm>
          <a:prstGeom prst="rect">
            <a:avLst/>
          </a:prstGeom>
        </p:spPr>
      </p:pic>
      <p:pic>
        <p:nvPicPr>
          <p:cNvPr id="13" name="Picture 12" descr="ch20fig09-3d.jpg"/>
          <p:cNvPicPr>
            <a:picLocks noChangeAspect="1"/>
          </p:cNvPicPr>
          <p:nvPr/>
        </p:nvPicPr>
        <p:blipFill>
          <a:blip r:embed="rId4">
            <a:clrChange>
              <a:clrFrom>
                <a:srgbClr val="FFFFFF"/>
              </a:clrFrom>
              <a:clrTo>
                <a:srgbClr val="FFFFFF">
                  <a:alpha val="0"/>
                </a:srgbClr>
              </a:clrTo>
            </a:clrChange>
          </a:blip>
          <a:stretch>
            <a:fillRect/>
          </a:stretch>
        </p:blipFill>
        <p:spPr>
          <a:xfrm>
            <a:off x="4914749" y="3334595"/>
            <a:ext cx="1548384" cy="140208"/>
          </a:xfrm>
          <a:prstGeom prst="rect">
            <a:avLst/>
          </a:prstGeom>
        </p:spPr>
      </p:pic>
      <p:pic>
        <p:nvPicPr>
          <p:cNvPr id="14" name="Picture 13" descr="ch20fig09-2d.jpg"/>
          <p:cNvPicPr>
            <a:picLocks noChangeAspect="1"/>
          </p:cNvPicPr>
          <p:nvPr/>
        </p:nvPicPr>
        <p:blipFill>
          <a:blip r:embed="rId5">
            <a:clrChange>
              <a:clrFrom>
                <a:srgbClr val="FFFFFF"/>
              </a:clrFrom>
              <a:clrTo>
                <a:srgbClr val="FFFFFF">
                  <a:alpha val="0"/>
                </a:srgbClr>
              </a:clrTo>
            </a:clrChange>
          </a:blip>
          <a:stretch>
            <a:fillRect/>
          </a:stretch>
        </p:blipFill>
        <p:spPr>
          <a:xfrm>
            <a:off x="583802" y="3701834"/>
            <a:ext cx="1871472" cy="140208"/>
          </a:xfrm>
          <a:prstGeom prst="rect">
            <a:avLst/>
          </a:prstGeom>
        </p:spPr>
      </p:pic>
      <p:pic>
        <p:nvPicPr>
          <p:cNvPr id="15" name="Picture 14" descr="ch20fig09-1c.jpg"/>
          <p:cNvPicPr>
            <a:picLocks noChangeAspect="1"/>
          </p:cNvPicPr>
          <p:nvPr/>
        </p:nvPicPr>
        <p:blipFill>
          <a:blip r:embed="rId6">
            <a:clrChange>
              <a:clrFrom>
                <a:srgbClr val="FFFFFF"/>
              </a:clrFrom>
              <a:clrTo>
                <a:srgbClr val="FFFFFF">
                  <a:alpha val="0"/>
                </a:srgbClr>
              </a:clrTo>
            </a:clrChange>
          </a:blip>
          <a:stretch>
            <a:fillRect/>
          </a:stretch>
        </p:blipFill>
        <p:spPr>
          <a:xfrm>
            <a:off x="581541" y="4050724"/>
            <a:ext cx="2273808" cy="146304"/>
          </a:xfrm>
          <a:prstGeom prst="rect">
            <a:avLst/>
          </a:prstGeom>
        </p:spPr>
      </p:pic>
      <p:pic>
        <p:nvPicPr>
          <p:cNvPr id="16" name="Picture 15" descr="ch20fig09-1a.jpg"/>
          <p:cNvPicPr>
            <a:picLocks noChangeAspect="1"/>
          </p:cNvPicPr>
          <p:nvPr/>
        </p:nvPicPr>
        <p:blipFill>
          <a:blip r:embed="rId7">
            <a:clrChange>
              <a:clrFrom>
                <a:srgbClr val="FFFFFF"/>
              </a:clrFrom>
              <a:clrTo>
                <a:srgbClr val="FFFFFF">
                  <a:alpha val="0"/>
                </a:srgbClr>
              </a:clrTo>
            </a:clrChange>
          </a:blip>
          <a:stretch>
            <a:fillRect/>
          </a:stretch>
        </p:blipFill>
        <p:spPr>
          <a:xfrm>
            <a:off x="1314777" y="2606232"/>
            <a:ext cx="2444496" cy="2407920"/>
          </a:xfrm>
          <a:prstGeom prst="rect">
            <a:avLst/>
          </a:prstGeom>
        </p:spPr>
      </p:pic>
      <p:pic>
        <p:nvPicPr>
          <p:cNvPr id="17" name="Picture 16" descr="ch20fig09-1b.jpg"/>
          <p:cNvPicPr>
            <a:picLocks noChangeAspect="1"/>
          </p:cNvPicPr>
          <p:nvPr/>
        </p:nvPicPr>
        <p:blipFill>
          <a:blip r:embed="rId8">
            <a:clrChange>
              <a:clrFrom>
                <a:srgbClr val="FFFFFF"/>
              </a:clrFrom>
              <a:clrTo>
                <a:srgbClr val="FFFFFF">
                  <a:alpha val="0"/>
                </a:srgbClr>
              </a:clrTo>
            </a:clrChange>
          </a:blip>
          <a:stretch>
            <a:fillRect/>
          </a:stretch>
        </p:blipFill>
        <p:spPr>
          <a:xfrm>
            <a:off x="1802357" y="3116542"/>
            <a:ext cx="2188464" cy="2029968"/>
          </a:xfrm>
          <a:prstGeom prst="rect">
            <a:avLst/>
          </a:prstGeom>
        </p:spPr>
      </p:pic>
      <p:pic>
        <p:nvPicPr>
          <p:cNvPr id="18" name="Picture 17" descr="ch20fig09-2a.jpg"/>
          <p:cNvPicPr>
            <a:picLocks noChangeAspect="1"/>
          </p:cNvPicPr>
          <p:nvPr/>
        </p:nvPicPr>
        <p:blipFill>
          <a:blip r:embed="rId9">
            <a:clrChange>
              <a:clrFrom>
                <a:srgbClr val="FFFFFF"/>
              </a:clrFrom>
              <a:clrTo>
                <a:srgbClr val="FFFFFF">
                  <a:alpha val="0"/>
                </a:srgbClr>
              </a:clrTo>
            </a:clrChange>
          </a:blip>
          <a:stretch>
            <a:fillRect/>
          </a:stretch>
        </p:blipFill>
        <p:spPr>
          <a:xfrm>
            <a:off x="3137521" y="3290184"/>
            <a:ext cx="359664" cy="121920"/>
          </a:xfrm>
          <a:prstGeom prst="rect">
            <a:avLst/>
          </a:prstGeom>
        </p:spPr>
      </p:pic>
      <p:pic>
        <p:nvPicPr>
          <p:cNvPr id="19" name="Picture 18" descr="ch20fig09-2b.jpg"/>
          <p:cNvPicPr>
            <a:picLocks noChangeAspect="1"/>
          </p:cNvPicPr>
          <p:nvPr/>
        </p:nvPicPr>
        <p:blipFill>
          <a:blip r:embed="rId10">
            <a:clrChange>
              <a:clrFrom>
                <a:srgbClr val="FFFFFF"/>
              </a:clrFrom>
              <a:clrTo>
                <a:srgbClr val="FFFFFF">
                  <a:alpha val="0"/>
                </a:srgbClr>
              </a:clrTo>
            </a:clrChange>
          </a:blip>
          <a:stretch>
            <a:fillRect/>
          </a:stretch>
        </p:blipFill>
        <p:spPr>
          <a:xfrm>
            <a:off x="1296550" y="2573950"/>
            <a:ext cx="2511552" cy="2334768"/>
          </a:xfrm>
          <a:prstGeom prst="rect">
            <a:avLst/>
          </a:prstGeom>
        </p:spPr>
      </p:pic>
      <p:pic>
        <p:nvPicPr>
          <p:cNvPr id="20" name="Picture 19" descr="ch20fig09-2c.jpg"/>
          <p:cNvPicPr>
            <a:picLocks noChangeAspect="1"/>
          </p:cNvPicPr>
          <p:nvPr/>
        </p:nvPicPr>
        <p:blipFill>
          <a:blip r:embed="rId11">
            <a:clrChange>
              <a:clrFrom>
                <a:srgbClr val="FFFFFF"/>
              </a:clrFrom>
              <a:clrTo>
                <a:srgbClr val="FFFFFF">
                  <a:alpha val="0"/>
                </a:srgbClr>
              </a:clrTo>
            </a:clrChange>
          </a:blip>
          <a:stretch>
            <a:fillRect/>
          </a:stretch>
        </p:blipFill>
        <p:spPr>
          <a:xfrm>
            <a:off x="1259670" y="3781760"/>
            <a:ext cx="121920" cy="316992"/>
          </a:xfrm>
          <a:prstGeom prst="rect">
            <a:avLst/>
          </a:prstGeom>
        </p:spPr>
      </p:pic>
      <p:pic>
        <p:nvPicPr>
          <p:cNvPr id="21" name="Picture 20" descr="ch20fig09-3a.jpg"/>
          <p:cNvPicPr>
            <a:picLocks noChangeAspect="1"/>
          </p:cNvPicPr>
          <p:nvPr/>
        </p:nvPicPr>
        <p:blipFill>
          <a:blip r:embed="rId12">
            <a:clrChange>
              <a:clrFrom>
                <a:srgbClr val="FFFFFF"/>
              </a:clrFrom>
              <a:clrTo>
                <a:srgbClr val="FFFFFF">
                  <a:alpha val="0"/>
                </a:srgbClr>
              </a:clrTo>
            </a:clrChange>
          </a:blip>
          <a:stretch>
            <a:fillRect/>
          </a:stretch>
        </p:blipFill>
        <p:spPr>
          <a:xfrm>
            <a:off x="4690206" y="2072017"/>
            <a:ext cx="4047744" cy="3828288"/>
          </a:xfrm>
          <a:prstGeom prst="rect">
            <a:avLst/>
          </a:prstGeom>
        </p:spPr>
      </p:pic>
      <p:pic>
        <p:nvPicPr>
          <p:cNvPr id="22" name="Picture 21" descr="ch20fig09-3b.jpg"/>
          <p:cNvPicPr>
            <a:picLocks noChangeAspect="1"/>
          </p:cNvPicPr>
          <p:nvPr/>
        </p:nvPicPr>
        <p:blipFill>
          <a:blip r:embed="rId13">
            <a:clrChange>
              <a:clrFrom>
                <a:srgbClr val="FFFFFF"/>
              </a:clrFrom>
              <a:clrTo>
                <a:srgbClr val="FFFFFF">
                  <a:alpha val="0"/>
                </a:srgbClr>
              </a:clrTo>
            </a:clrChange>
          </a:blip>
          <a:stretch>
            <a:fillRect/>
          </a:stretch>
        </p:blipFill>
        <p:spPr>
          <a:xfrm>
            <a:off x="5710641" y="2629184"/>
            <a:ext cx="2450592" cy="2407920"/>
          </a:xfrm>
          <a:prstGeom prst="rect">
            <a:avLst/>
          </a:prstGeom>
        </p:spPr>
      </p:pic>
      <p:pic>
        <p:nvPicPr>
          <p:cNvPr id="23" name="Picture 22" descr="ch20fig09-3c.jpg"/>
          <p:cNvPicPr>
            <a:picLocks noChangeAspect="1"/>
          </p:cNvPicPr>
          <p:nvPr/>
        </p:nvPicPr>
        <p:blipFill>
          <a:blip r:embed="rId14">
            <a:clrChange>
              <a:clrFrom>
                <a:srgbClr val="FFFFFF"/>
              </a:clrFrom>
              <a:clrTo>
                <a:srgbClr val="FFFFFF">
                  <a:alpha val="0"/>
                </a:srgbClr>
              </a:clrTo>
            </a:clrChange>
          </a:blip>
          <a:stretch>
            <a:fillRect/>
          </a:stretch>
        </p:blipFill>
        <p:spPr>
          <a:xfrm>
            <a:off x="5445566" y="2284343"/>
            <a:ext cx="2261616" cy="2133600"/>
          </a:xfrm>
          <a:prstGeom prst="rect">
            <a:avLst/>
          </a:prstGeom>
        </p:spPr>
      </p:pic>
      <p:pic>
        <p:nvPicPr>
          <p:cNvPr id="24" name="Picture 23" descr="ch20fig09-4a.jpg"/>
          <p:cNvPicPr>
            <a:picLocks noChangeAspect="1"/>
          </p:cNvPicPr>
          <p:nvPr/>
        </p:nvPicPr>
        <p:blipFill>
          <a:blip r:embed="rId15">
            <a:clrChange>
              <a:clrFrom>
                <a:srgbClr val="FFFFFF"/>
              </a:clrFrom>
              <a:clrTo>
                <a:srgbClr val="FFFFFF">
                  <a:alpha val="0"/>
                </a:srgbClr>
              </a:clrTo>
            </a:clrChange>
          </a:blip>
          <a:stretch>
            <a:fillRect/>
          </a:stretch>
        </p:blipFill>
        <p:spPr>
          <a:xfrm>
            <a:off x="7120270" y="2892341"/>
            <a:ext cx="365760" cy="121920"/>
          </a:xfrm>
          <a:prstGeom prst="rect">
            <a:avLst/>
          </a:prstGeom>
        </p:spPr>
      </p:pic>
      <p:pic>
        <p:nvPicPr>
          <p:cNvPr id="25" name="Picture 24" descr="ch20fig09-4b.jpg"/>
          <p:cNvPicPr>
            <a:picLocks noChangeAspect="1"/>
          </p:cNvPicPr>
          <p:nvPr/>
        </p:nvPicPr>
        <p:blipFill>
          <a:blip r:embed="rId16">
            <a:clrChange>
              <a:clrFrom>
                <a:srgbClr val="FFFFFF"/>
              </a:clrFrom>
              <a:clrTo>
                <a:srgbClr val="FFFFFF">
                  <a:alpha val="0"/>
                </a:srgbClr>
              </a:clrTo>
            </a:clrChange>
          </a:blip>
          <a:stretch>
            <a:fillRect/>
          </a:stretch>
        </p:blipFill>
        <p:spPr>
          <a:xfrm>
            <a:off x="5611248" y="2627569"/>
            <a:ext cx="2481072" cy="2365248"/>
          </a:xfrm>
          <a:prstGeom prst="rect">
            <a:avLst/>
          </a:prstGeom>
        </p:spPr>
      </p:pic>
      <p:pic>
        <p:nvPicPr>
          <p:cNvPr id="26" name="Picture 25" descr="ch20fig09-4c.jpg"/>
          <p:cNvPicPr>
            <a:picLocks noChangeAspect="1"/>
          </p:cNvPicPr>
          <p:nvPr/>
        </p:nvPicPr>
        <p:blipFill>
          <a:blip r:embed="rId17">
            <a:clrChange>
              <a:clrFrom>
                <a:srgbClr val="FFFFFF"/>
              </a:clrFrom>
              <a:clrTo>
                <a:srgbClr val="FFFFFF">
                  <a:alpha val="0"/>
                </a:srgbClr>
              </a:clrTo>
            </a:clrChange>
          </a:blip>
          <a:stretch>
            <a:fillRect/>
          </a:stretch>
        </p:blipFill>
        <p:spPr>
          <a:xfrm>
            <a:off x="5735086" y="3406932"/>
            <a:ext cx="121920" cy="347472"/>
          </a:xfrm>
          <a:prstGeom prst="rect">
            <a:avLst/>
          </a:prstGeom>
        </p:spPr>
      </p:pic>
      <p:pic>
        <p:nvPicPr>
          <p:cNvPr id="27" name="Picture 26" descr="ch20fig09-4e.jpg"/>
          <p:cNvPicPr>
            <a:picLocks noChangeAspect="1"/>
          </p:cNvPicPr>
          <p:nvPr/>
        </p:nvPicPr>
        <p:blipFill>
          <a:blip r:embed="rId18">
            <a:clrChange>
              <a:clrFrom>
                <a:srgbClr val="FFFFFF"/>
              </a:clrFrom>
              <a:clrTo>
                <a:srgbClr val="FFFFFF">
                  <a:alpha val="0"/>
                </a:srgbClr>
              </a:clrTo>
            </a:clrChange>
          </a:blip>
          <a:stretch>
            <a:fillRect/>
          </a:stretch>
        </p:blipFill>
        <p:spPr>
          <a:xfrm>
            <a:off x="2498895" y="3752095"/>
            <a:ext cx="2371344" cy="24384"/>
          </a:xfrm>
          <a:prstGeom prst="rect">
            <a:avLst/>
          </a:prstGeom>
        </p:spPr>
      </p:pic>
      <p:pic>
        <p:nvPicPr>
          <p:cNvPr id="28" name="Picture 27" descr="ch20fig09-0.jpg"/>
          <p:cNvPicPr>
            <a:picLocks noChangeAspect="1"/>
          </p:cNvPicPr>
          <p:nvPr/>
        </p:nvPicPr>
        <p:blipFill>
          <a:blip r:embed="rId19">
            <a:clrChange>
              <a:clrFrom>
                <a:srgbClr val="FFFFFF"/>
              </a:clrFrom>
              <a:clrTo>
                <a:srgbClr val="FFFFFF">
                  <a:alpha val="0"/>
                </a:srgbClr>
              </a:clrTo>
            </a:clrChange>
          </a:blip>
          <a:stretch>
            <a:fillRect/>
          </a:stretch>
        </p:blipFill>
        <p:spPr>
          <a:xfrm>
            <a:off x="365760" y="2014105"/>
            <a:ext cx="8412480" cy="3944112"/>
          </a:xfrm>
          <a:prstGeom prst="rect">
            <a:avLst/>
          </a:prstGeom>
        </p:spPr>
      </p:pic>
      <p:sp>
        <p:nvSpPr>
          <p:cNvPr id="29" name="Rectangle 28"/>
          <p:cNvSpPr/>
          <p:nvPr/>
        </p:nvSpPr>
        <p:spPr>
          <a:xfrm>
            <a:off x="1302774" y="5694517"/>
            <a:ext cx="7210323" cy="44245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1000"/>
                                        <p:tgtEl>
                                          <p:spTgt spid="29"/>
                                        </p:tgtEl>
                                      </p:cBhvr>
                                    </p:animEffect>
                                    <p:set>
                                      <p:cBhvr>
                                        <p:cTn id="7" dur="1" fill="hold">
                                          <p:stCondLst>
                                            <p:cond delay="999"/>
                                          </p:stCondLst>
                                        </p:cTn>
                                        <p:tgtEl>
                                          <p:spTgt spid="2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000"/>
                                        <p:tgtEl>
                                          <p:spTgt spid="16"/>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1000"/>
                                        <p:tgtEl>
                                          <p:spTgt spid="17"/>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1000"/>
                                        <p:tgtEl>
                                          <p:spTgt spid="22"/>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1000"/>
                                        <p:tgtEl>
                                          <p:spTgt spid="23"/>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right)">
                                      <p:cBhvr>
                                        <p:cTn id="38" dur="500"/>
                                        <p:tgtEl>
                                          <p:spTgt spid="18"/>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1000"/>
                                        <p:tgtEl>
                                          <p:spTgt spid="19"/>
                                        </p:tgtEl>
                                      </p:cBhvr>
                                    </p:animEffect>
                                  </p:childTnLst>
                                </p:cTn>
                              </p:par>
                            </p:childTnLst>
                          </p:cTn>
                        </p:par>
                        <p:par>
                          <p:cTn id="43" fill="hold">
                            <p:stCondLst>
                              <p:cond delay="1500"/>
                            </p:stCondLst>
                            <p:childTnLst>
                              <p:par>
                                <p:cTn id="44" presetID="22" presetClass="entr" presetSubtype="4"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00"/>
                                        <p:tgtEl>
                                          <p:spTgt spid="20"/>
                                        </p:tgtEl>
                                      </p:cBhvr>
                                    </p:animEffect>
                                  </p:childTnLst>
                                </p:cTn>
                              </p:par>
                            </p:childTnLst>
                          </p:cTn>
                        </p:par>
                        <p:par>
                          <p:cTn id="47" fill="hold">
                            <p:stCondLst>
                              <p:cond delay="2000"/>
                            </p:stCondLst>
                            <p:childTnLst>
                              <p:par>
                                <p:cTn id="48" presetID="22" presetClass="entr" presetSubtype="8"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par>
                          <p:cTn id="56" fill="hold">
                            <p:stCondLst>
                              <p:cond delay="500"/>
                            </p:stCondLst>
                            <p:childTnLst>
                              <p:par>
                                <p:cTn id="57" presetID="22" presetClass="entr" presetSubtype="8"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1000"/>
                                        <p:tgtEl>
                                          <p:spTgt spid="25"/>
                                        </p:tgtEl>
                                      </p:cBhvr>
                                    </p:animEffect>
                                  </p:childTnLst>
                                </p:cTn>
                              </p:par>
                            </p:childTnLst>
                          </p:cTn>
                        </p:par>
                        <p:par>
                          <p:cTn id="60" fill="hold">
                            <p:stCondLst>
                              <p:cond delay="1500"/>
                            </p:stCondLst>
                            <p:childTnLst>
                              <p:par>
                                <p:cTn id="61" presetID="22" presetClass="entr" presetSubtype="1"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up)">
                                      <p:cBhvr>
                                        <p:cTn id="63" dur="500"/>
                                        <p:tgtEl>
                                          <p:spTgt spid="26"/>
                                        </p:tgtEl>
                                      </p:cBhvr>
                                    </p:animEffect>
                                  </p:childTnLst>
                                </p:cTn>
                              </p:par>
                            </p:childTnLst>
                          </p:cTn>
                        </p:par>
                        <p:par>
                          <p:cTn id="64" fill="hold">
                            <p:stCondLst>
                              <p:cond delay="2000"/>
                            </p:stCondLst>
                            <p:childTnLst>
                              <p:par>
                                <p:cTn id="65" presetID="22" presetClass="entr" presetSubtype="8" fill="hold"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left)">
                                      <p:cBhvr>
                                        <p:cTn id="67" dur="500"/>
                                        <p:tgtEl>
                                          <p:spTgt spid="12"/>
                                        </p:tgtEl>
                                      </p:cBhvr>
                                    </p:animEffect>
                                  </p:childTnLst>
                                </p:cTn>
                              </p:par>
                            </p:childTnLst>
                          </p:cTn>
                        </p:par>
                        <p:par>
                          <p:cTn id="68" fill="hold">
                            <p:stCondLst>
                              <p:cond delay="2500"/>
                            </p:stCondLst>
                            <p:childTnLst>
                              <p:par>
                                <p:cTn id="69" presetID="22" presetClass="entr" presetSubtype="8" fill="hold"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left)">
                                      <p:cBhvr>
                                        <p:cTn id="7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Purchasing Power Parity</a:t>
            </a:r>
            <a:br>
              <a:rPr lang="en-US" altLang="en-US" dirty="0" smtClean="0">
                <a:latin typeface="Arial" panose="020B0604020202020204" pitchFamily="34" charset="0"/>
              </a:rPr>
            </a:br>
            <a:r>
              <a:rPr lang="en-US" altLang="en-US" dirty="0" smtClean="0">
                <a:latin typeface="Arial" panose="020B0604020202020204" pitchFamily="34" charset="0"/>
              </a:rPr>
              <a:t>and Exchange Rates</a:t>
            </a:r>
            <a:r>
              <a:rPr lang="en-US" dirty="0">
                <a:latin typeface="Arial" pitchFamily="-103" charset="0"/>
                <a:cs typeface="MS PGothic" pitchFamily="34" charset="-128"/>
              </a:rPr>
              <a:t>—</a:t>
            </a:r>
            <a:r>
              <a:rPr lang="en-US" altLang="en-US" dirty="0" smtClean="0">
                <a:latin typeface="Arial" panose="020B0604020202020204" pitchFamily="34" charset="0"/>
              </a:rPr>
              <a:t>1 </a:t>
            </a:r>
          </a:p>
        </p:txBody>
      </p:sp>
      <p:sp>
        <p:nvSpPr>
          <p:cNvPr id="37891"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Purchasing power parity (PPP)</a:t>
            </a:r>
            <a:endParaRPr lang="en-US" altLang="en-US" sz="2000" dirty="0" smtClean="0">
              <a:latin typeface="Arial" panose="020B0604020202020204" pitchFamily="34" charset="0"/>
            </a:endParaRPr>
          </a:p>
          <a:p>
            <a:pPr lvl="1"/>
            <a:r>
              <a:rPr lang="en-US" altLang="en-US" sz="2400" dirty="0">
                <a:latin typeface="Arial" panose="020B0604020202020204" pitchFamily="34" charset="0"/>
              </a:rPr>
              <a:t>A</a:t>
            </a:r>
            <a:r>
              <a:rPr lang="en-US" altLang="en-US" sz="2400" dirty="0" smtClean="0">
                <a:latin typeface="Arial" panose="020B0604020202020204" pitchFamily="34" charset="0"/>
              </a:rPr>
              <a:t> unit of currency should be able to buy the same quantity of goods and services in any country</a:t>
            </a:r>
          </a:p>
          <a:p>
            <a:pPr lvl="1"/>
            <a:r>
              <a:rPr lang="en-US" altLang="en-US" sz="2400" dirty="0" smtClean="0">
                <a:latin typeface="Arial" panose="020B0604020202020204" pitchFamily="34" charset="0"/>
              </a:rPr>
              <a:t>Recall that we must consider exchange rates when buying goods in a foreign country.</a:t>
            </a:r>
          </a:p>
          <a:p>
            <a:r>
              <a:rPr lang="en-US" altLang="en-US" sz="2800" dirty="0" smtClean="0">
                <a:latin typeface="Arial" panose="020B0604020202020204" pitchFamily="34" charset="0"/>
              </a:rPr>
              <a:t>Example of PPP holding true:</a:t>
            </a:r>
          </a:p>
          <a:p>
            <a:pPr lvl="1"/>
            <a:r>
              <a:rPr lang="en-US" altLang="en-US" sz="2400" dirty="0" smtClean="0">
                <a:latin typeface="Arial" panose="020B0604020202020204" pitchFamily="34" charset="0"/>
              </a:rPr>
              <a:t>Pineapples are priced at $1.50 in the United States.</a:t>
            </a:r>
          </a:p>
          <a:p>
            <a:pPr lvl="1"/>
            <a:r>
              <a:rPr lang="en-US" altLang="en-US" sz="2400" dirty="0" smtClean="0">
                <a:latin typeface="Arial" panose="020B0604020202020204" pitchFamily="34" charset="0"/>
              </a:rPr>
              <a:t>Exchange rate: One U.S. $ can buy 100 Japanese yen</a:t>
            </a:r>
          </a:p>
          <a:p>
            <a:pPr lvl="1"/>
            <a:r>
              <a:rPr lang="en-US" altLang="en-US" sz="2400" dirty="0" smtClean="0">
                <a:latin typeface="Arial" panose="020B0604020202020204" pitchFamily="34" charset="0"/>
              </a:rPr>
              <a:t>Pineapples are priced at 150 yen in Japan.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8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Purchasing Power Parity</a:t>
            </a:r>
            <a:br>
              <a:rPr lang="en-US" altLang="en-US" dirty="0" smtClean="0">
                <a:latin typeface="Arial" panose="020B0604020202020204" pitchFamily="34" charset="0"/>
              </a:rPr>
            </a:br>
            <a:r>
              <a:rPr lang="en-US" altLang="en-US" dirty="0" smtClean="0">
                <a:latin typeface="Arial" panose="020B0604020202020204" pitchFamily="34" charset="0"/>
              </a:rPr>
              <a:t>and Exchange Rates</a:t>
            </a:r>
            <a:r>
              <a:rPr lang="en-US" dirty="0">
                <a:latin typeface="Arial" pitchFamily="-103" charset="0"/>
                <a:cs typeface="MS PGothic" pitchFamily="34" charset="-128"/>
              </a:rPr>
              <a:t>—</a:t>
            </a:r>
            <a:r>
              <a:rPr lang="en-US" altLang="en-US" dirty="0" smtClean="0">
                <a:latin typeface="Arial" panose="020B0604020202020204" pitchFamily="34" charset="0"/>
              </a:rPr>
              <a:t>2 </a:t>
            </a:r>
          </a:p>
        </p:txBody>
      </p:sp>
      <p:sp>
        <p:nvSpPr>
          <p:cNvPr id="36867"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For any good at locations A and B, purchasing power parity will hold if:</a:t>
            </a:r>
          </a:p>
          <a:p>
            <a:endParaRPr lang="en-US" altLang="en-US" sz="2800" dirty="0" smtClean="0">
              <a:latin typeface="Arial" panose="020B0604020202020204" pitchFamily="34" charset="0"/>
            </a:endParaRPr>
          </a:p>
          <a:p>
            <a:pPr>
              <a:buFont typeface="Arial" panose="020B0604020202020204" pitchFamily="34" charset="0"/>
              <a:buNone/>
            </a:pPr>
            <a:endParaRPr lang="en-US" altLang="en-US" sz="2800" dirty="0" smtClean="0">
              <a:latin typeface="Arial" panose="020B0604020202020204" pitchFamily="34" charset="0"/>
            </a:endParaRPr>
          </a:p>
          <a:p>
            <a:r>
              <a:rPr lang="en-US" altLang="en-US" sz="2800" dirty="0" smtClean="0">
                <a:latin typeface="Arial" panose="020B0604020202020204" pitchFamily="34" charset="0"/>
              </a:rPr>
              <a:t>Worldwide PPP would hold if the equation is true for any two countries.</a:t>
            </a:r>
            <a:endParaRPr lang="en-US" altLang="en-US" sz="2400" dirty="0" smtClean="0">
              <a:latin typeface="Arial" panose="020B0604020202020204" pitchFamily="34" charset="0"/>
            </a:endParaRPr>
          </a:p>
          <a:p>
            <a:endParaRPr lang="en-US" altLang="en-US" sz="2800" dirty="0" smtClean="0">
              <a:latin typeface="Arial" panose="020B0604020202020204" pitchFamily="34" charset="0"/>
            </a:endParaRPr>
          </a:p>
        </p:txBody>
      </p:sp>
      <p:pic>
        <p:nvPicPr>
          <p:cNvPr id="38917" name="Picture 5" descr="I:\DirkTextbookN\Jpegs(All)\Macro Ch19-33\ch20\08_PRINECOMA_CH20.jpg"/>
          <p:cNvPicPr>
            <a:picLocks noChangeAspect="1" noChangeArrowheads="1"/>
          </p:cNvPicPr>
          <p:nvPr/>
        </p:nvPicPr>
        <p:blipFill>
          <a:blip r:embed="rId3">
            <a:extLst>
              <a:ext uri="{28A0092B-C50C-407E-A947-70E740481C1C}">
                <a14:useLocalDpi xmlns:a14="http://schemas.microsoft.com/office/drawing/2010/main" val="0"/>
              </a:ext>
            </a:extLst>
          </a:blip>
          <a:srcRect l="18707" t="9297" r="17348" b="14989"/>
          <a:stretch>
            <a:fillRect/>
          </a:stretch>
        </p:blipFill>
        <p:spPr bwMode="auto">
          <a:xfrm>
            <a:off x="3524589" y="4768644"/>
            <a:ext cx="2094821" cy="177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Picture 1" descr="ch2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9750" y="2799557"/>
            <a:ext cx="55245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Why PPP Does Not </a:t>
            </a:r>
            <a:br>
              <a:rPr lang="en-US" altLang="en-US" smtClean="0">
                <a:latin typeface="Arial" panose="020B0604020202020204" pitchFamily="34" charset="0"/>
              </a:rPr>
            </a:br>
            <a:r>
              <a:rPr lang="en-US" altLang="en-US" smtClean="0">
                <a:latin typeface="Arial" panose="020B0604020202020204" pitchFamily="34" charset="0"/>
              </a:rPr>
              <a:t>Hold Perfectly</a:t>
            </a:r>
          </a:p>
        </p:txBody>
      </p:sp>
      <p:sp>
        <p:nvSpPr>
          <p:cNvPr id="39939" name="Content Placeholder 2"/>
          <p:cNvSpPr>
            <a:spLocks noGrp="1"/>
          </p:cNvSpPr>
          <p:nvPr>
            <p:ph idx="1"/>
          </p:nvPr>
        </p:nvSpPr>
        <p:spPr>
          <a:xfrm>
            <a:off x="457200" y="1712913"/>
            <a:ext cx="8229600" cy="4895850"/>
          </a:xfrm>
        </p:spPr>
        <p:txBody>
          <a:bodyPr/>
          <a:lstStyle/>
          <a:p>
            <a:r>
              <a:rPr lang="en-US" altLang="en-US" sz="2800" dirty="0">
                <a:latin typeface="Arial" panose="020B0604020202020204" pitchFamily="34" charset="0"/>
              </a:rPr>
              <a:t>R</a:t>
            </a:r>
            <a:r>
              <a:rPr lang="en-US" altLang="en-US" sz="2800" dirty="0" smtClean="0">
                <a:latin typeface="Arial" panose="020B0604020202020204" pitchFamily="34" charset="0"/>
              </a:rPr>
              <a:t>easons why PPP may </a:t>
            </a:r>
            <a:r>
              <a:rPr lang="en-US" altLang="en-US" sz="2800" u="sng" dirty="0" smtClean="0">
                <a:latin typeface="Arial" panose="020B0604020202020204" pitchFamily="34" charset="0"/>
              </a:rPr>
              <a:t>not</a:t>
            </a:r>
            <a:r>
              <a:rPr lang="en-US" altLang="en-US" sz="2800" dirty="0" smtClean="0">
                <a:latin typeface="Arial" panose="020B0604020202020204" pitchFamily="34" charset="0"/>
              </a:rPr>
              <a:t> hold in the short run:</a:t>
            </a:r>
          </a:p>
          <a:p>
            <a:pPr marL="457200" lvl="1" indent="0">
              <a:buNone/>
            </a:pPr>
            <a:endParaRPr lang="en-US" altLang="en-US" sz="2400" dirty="0" smtClean="0">
              <a:latin typeface="Arial" panose="020B0604020202020204" pitchFamily="34" charset="0"/>
            </a:endParaRPr>
          </a:p>
          <a:p>
            <a:pPr marL="914400" lvl="1" indent="-457200">
              <a:buFont typeface="Calibri" panose="020F0502020204030204" pitchFamily="34" charset="0"/>
              <a:buAutoNum type="arabicPeriod"/>
            </a:pPr>
            <a:r>
              <a:rPr lang="en-US" altLang="en-US" sz="2400" dirty="0" smtClean="0">
                <a:latin typeface="Arial" panose="020B0604020202020204" pitchFamily="34" charset="0"/>
              </a:rPr>
              <a:t>Goods and services must be </a:t>
            </a:r>
            <a:r>
              <a:rPr lang="en-US" altLang="en-US" sz="2400" u="sng" dirty="0" smtClean="0">
                <a:latin typeface="Arial" panose="020B0604020202020204" pitchFamily="34" charset="0"/>
              </a:rPr>
              <a:t>identical</a:t>
            </a:r>
            <a:endParaRPr lang="en-US" altLang="en-US" sz="2400" dirty="0" smtClean="0">
              <a:latin typeface="Arial" panose="020B0604020202020204" pitchFamily="34" charset="0"/>
            </a:endParaRPr>
          </a:p>
          <a:p>
            <a:pPr lvl="2" indent="-285750"/>
            <a:r>
              <a:rPr lang="en-US" altLang="en-US" sz="2000" dirty="0" smtClean="0">
                <a:latin typeface="Arial" panose="020B0604020202020204" pitchFamily="34" charset="0"/>
              </a:rPr>
              <a:t>Brand names may mean different things in different countries</a:t>
            </a:r>
          </a:p>
          <a:p>
            <a:pPr marL="914400" lvl="1" indent="-457200">
              <a:buFont typeface="Calibri" panose="020F0502020204030204" pitchFamily="34" charset="0"/>
              <a:buAutoNum type="arabicPeriod"/>
            </a:pPr>
            <a:r>
              <a:rPr lang="en-US" altLang="en-US" sz="2400" dirty="0" smtClean="0">
                <a:latin typeface="Arial" panose="020B0604020202020204" pitchFamily="34" charset="0"/>
              </a:rPr>
              <a:t>Some services are not tradeable.</a:t>
            </a:r>
          </a:p>
          <a:p>
            <a:pPr lvl="2" indent="-285750"/>
            <a:r>
              <a:rPr lang="en-US" altLang="en-US" sz="2000" dirty="0" smtClean="0">
                <a:latin typeface="Arial" panose="020B0604020202020204" pitchFamily="34" charset="0"/>
              </a:rPr>
              <a:t>You can’t import or export haircuts or tattoos</a:t>
            </a:r>
          </a:p>
          <a:p>
            <a:pPr marL="914400" lvl="1" indent="-457200">
              <a:buFont typeface="Calibri" panose="020F0502020204030204" pitchFamily="34" charset="0"/>
              <a:buAutoNum type="arabicPeriod"/>
            </a:pPr>
            <a:r>
              <a:rPr lang="en-US" altLang="en-US" sz="2400" dirty="0" smtClean="0">
                <a:latin typeface="Arial" panose="020B0604020202020204" pitchFamily="34" charset="0"/>
              </a:rPr>
              <a:t>Trade barriers (quotas and tariffs) may inhibit trade</a:t>
            </a:r>
          </a:p>
          <a:p>
            <a:pPr marL="914400" lvl="1" indent="-457200">
              <a:buFont typeface="Calibri" panose="020F0502020204030204" pitchFamily="34" charset="0"/>
              <a:buAutoNum type="arabicPeriod"/>
            </a:pPr>
            <a:r>
              <a:rPr lang="en-US" altLang="en-US" sz="2400" dirty="0" smtClean="0">
                <a:latin typeface="Arial" panose="020B0604020202020204" pitchFamily="34" charset="0"/>
              </a:rPr>
              <a:t>Shipping costs</a:t>
            </a:r>
          </a:p>
          <a:p>
            <a:pPr marL="914400" lvl="1" indent="-457200">
              <a:buFont typeface="Calibri" panose="020F0502020204030204" pitchFamily="34" charset="0"/>
              <a:buAutoNum type="arabicPeriod"/>
            </a:pPr>
            <a:r>
              <a:rPr lang="en-US" altLang="en-US" sz="2400" dirty="0" smtClean="0">
                <a:latin typeface="Arial" panose="020B0604020202020204" pitchFamily="34" charset="0"/>
              </a:rPr>
              <a:t>Some prices take longer to adjust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3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9939">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9939">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99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Economics in </a:t>
            </a:r>
            <a:r>
              <a:rPr lang="en-US" altLang="en-US" i="1" smtClean="0">
                <a:latin typeface="Arial" panose="020B0604020202020204" pitchFamily="34" charset="0"/>
              </a:rPr>
              <a:t>EuroTrip</a:t>
            </a:r>
          </a:p>
        </p:txBody>
      </p:sp>
      <p:sp>
        <p:nvSpPr>
          <p:cNvPr id="80898" name="Content Placeholder 2"/>
          <p:cNvSpPr>
            <a:spLocks noGrp="1"/>
          </p:cNvSpPr>
          <p:nvPr>
            <p:ph idx="1"/>
          </p:nvPr>
        </p:nvSpPr>
        <p:spPr>
          <a:xfrm>
            <a:off x="457200" y="1712913"/>
            <a:ext cx="8229600" cy="4895850"/>
          </a:xfrm>
        </p:spPr>
        <p:txBody>
          <a:bodyPr/>
          <a:lstStyle/>
          <a:p>
            <a:r>
              <a:rPr lang="en-US" altLang="en-US" sz="3200" i="1" dirty="0" err="1" smtClean="0">
                <a:latin typeface="Arial" panose="020B0604020202020204" pitchFamily="34" charset="0"/>
              </a:rPr>
              <a:t>EuroTrip</a:t>
            </a:r>
            <a:r>
              <a:rPr lang="en-US" altLang="en-US" sz="3200" dirty="0" smtClean="0">
                <a:latin typeface="Arial" panose="020B0604020202020204" pitchFamily="34" charset="0"/>
              </a:rPr>
              <a:t>, 2004</a:t>
            </a:r>
          </a:p>
          <a:p>
            <a:pPr lvl="1"/>
            <a:r>
              <a:rPr lang="en-US" altLang="en-US" sz="2400" dirty="0" smtClean="0">
                <a:latin typeface="Arial" panose="020B0604020202020204" pitchFamily="34" charset="0"/>
              </a:rPr>
              <a:t>In this scene, four college-age friends get stranded in an eastern European country.</a:t>
            </a:r>
          </a:p>
          <a:p>
            <a:pPr lvl="1"/>
            <a:r>
              <a:rPr lang="en-US" altLang="en-US" sz="2400" dirty="0" smtClean="0">
                <a:latin typeface="Arial" panose="020B0604020202020204" pitchFamily="34" charset="0"/>
              </a:rPr>
              <a:t>Thankfully, PPP does not hold.</a:t>
            </a:r>
          </a:p>
          <a:p>
            <a:pPr lvl="1"/>
            <a:r>
              <a:rPr lang="en-US" altLang="en-US" sz="2400" dirty="0" smtClean="0">
                <a:latin typeface="Arial" panose="020B0604020202020204" pitchFamily="34" charset="0"/>
              </a:rPr>
              <a:t>Obviously, the scene is exaggerated…</a:t>
            </a:r>
          </a:p>
        </p:txBody>
      </p:sp>
      <p:pic>
        <p:nvPicPr>
          <p:cNvPr id="80899" name="Picture 4" descr="Tip #680: Purchasing Power Parity in EuroTrip">
            <a:hlinkClick r:id="rId3"/>
          </p:cNvPr>
          <p:cNvPicPr>
            <a:picLocks noChangeAspect="1"/>
          </p:cNvPicPr>
          <p:nvPr/>
        </p:nvPicPr>
        <p:blipFill>
          <a:blip r:embed="rId4">
            <a:extLst>
              <a:ext uri="{28A0092B-C50C-407E-A947-70E740481C1C}">
                <a14:useLocalDpi xmlns:a14="http://schemas.microsoft.com/office/drawing/2010/main" val="0"/>
              </a:ext>
            </a:extLst>
          </a:blip>
          <a:srcRect l="12140" t="10822" r="12962" b="16451"/>
          <a:stretch>
            <a:fillRect/>
          </a:stretch>
        </p:blipFill>
        <p:spPr bwMode="auto">
          <a:xfrm>
            <a:off x="1828800" y="4651948"/>
            <a:ext cx="13716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RINECOMA2_FIGUN20.p653.jpg"/>
          <p:cNvPicPr>
            <a:picLocks noChangeAspect="1"/>
          </p:cNvPicPr>
          <p:nvPr/>
        </p:nvPicPr>
        <p:blipFill>
          <a:blip r:embed="rId5"/>
          <a:srcRect l="749" t="1874" r="1133" b="4743"/>
          <a:stretch>
            <a:fillRect/>
          </a:stretch>
        </p:blipFill>
        <p:spPr>
          <a:xfrm>
            <a:off x="3605512" y="4080386"/>
            <a:ext cx="3907972" cy="2489325"/>
          </a:xfrm>
          <a:prstGeom prst="rect">
            <a:avLst/>
          </a:prstGeom>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The Big Mac Index</a:t>
            </a:r>
          </a:p>
        </p:txBody>
      </p:sp>
      <p:pic>
        <p:nvPicPr>
          <p:cNvPr id="2" name="Picture 1"/>
          <p:cNvPicPr>
            <a:picLocks noChangeAspect="1"/>
          </p:cNvPicPr>
          <p:nvPr/>
        </p:nvPicPr>
        <p:blipFill>
          <a:blip r:embed="rId3"/>
          <a:stretch>
            <a:fillRect/>
          </a:stretch>
        </p:blipFill>
        <p:spPr>
          <a:xfrm>
            <a:off x="5817841" y="0"/>
            <a:ext cx="2066250" cy="1361700"/>
          </a:xfrm>
          <a:prstGeom prst="rect">
            <a:avLst/>
          </a:prstGeom>
        </p:spPr>
      </p:pic>
      <p:pic>
        <p:nvPicPr>
          <p:cNvPr id="5" name="Picture 4" descr="PRINECOMA2_TABLE20.03.jpg"/>
          <p:cNvPicPr>
            <a:picLocks noChangeAspect="1"/>
          </p:cNvPicPr>
          <p:nvPr/>
        </p:nvPicPr>
        <p:blipFill>
          <a:blip r:embed="rId4"/>
          <a:srcRect b="3358"/>
          <a:stretch>
            <a:fillRect/>
          </a:stretch>
        </p:blipFill>
        <p:spPr>
          <a:xfrm>
            <a:off x="336755" y="1618868"/>
            <a:ext cx="8470490" cy="519816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Why Do Exchange Rates Rise and Fall?</a:t>
            </a:r>
            <a:r>
              <a:rPr lang="en-US" dirty="0" smtClean="0">
                <a:latin typeface="Arial" pitchFamily="-103" charset="0"/>
                <a:cs typeface="MS PGothic" pitchFamily="34" charset="-128"/>
              </a:rPr>
              <a:t>—</a:t>
            </a:r>
            <a:r>
              <a:rPr lang="en-US" altLang="en-US" dirty="0" smtClean="0">
                <a:latin typeface="Arial" panose="020B0604020202020204" pitchFamily="34" charset="0"/>
              </a:rPr>
              <a:t>1 </a:t>
            </a:r>
          </a:p>
        </p:txBody>
      </p:sp>
      <p:sp>
        <p:nvSpPr>
          <p:cNvPr id="8195"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Exchange rates</a:t>
            </a:r>
            <a:endParaRPr lang="en-US" altLang="en-US" sz="2000" dirty="0" smtClean="0">
              <a:latin typeface="Arial" panose="020B0604020202020204" pitchFamily="34" charset="0"/>
            </a:endParaRPr>
          </a:p>
          <a:p>
            <a:pPr lvl="1"/>
            <a:r>
              <a:rPr lang="en-US" altLang="en-US" sz="2400" dirty="0">
                <a:latin typeface="Arial" panose="020B0604020202020204" pitchFamily="34" charset="0"/>
              </a:rPr>
              <a:t>P</a:t>
            </a:r>
            <a:r>
              <a:rPr lang="en-US" altLang="en-US" sz="2400" dirty="0" smtClean="0">
                <a:latin typeface="Arial" panose="020B0604020202020204" pitchFamily="34" charset="0"/>
              </a:rPr>
              <a:t>rice of foreign currency</a:t>
            </a:r>
          </a:p>
          <a:p>
            <a:pPr lvl="1"/>
            <a:r>
              <a:rPr lang="en-US" altLang="en-US" sz="2400" dirty="0">
                <a:latin typeface="Arial" panose="020B0604020202020204" pitchFamily="34" charset="0"/>
              </a:rPr>
              <a:t>A</a:t>
            </a:r>
            <a:r>
              <a:rPr lang="en-US" altLang="en-US" sz="2400" dirty="0" smtClean="0">
                <a:latin typeface="Arial" panose="020B0604020202020204" pitchFamily="34" charset="0"/>
              </a:rPr>
              <a:t>mount of dollars required to buy units of another currency</a:t>
            </a:r>
          </a:p>
          <a:p>
            <a:r>
              <a:rPr lang="en-US" altLang="en-US" sz="2800" dirty="0" smtClean="0">
                <a:latin typeface="Arial" panose="020B0604020202020204" pitchFamily="34" charset="0"/>
              </a:rPr>
              <a:t>Why do exchange rates matter?</a:t>
            </a:r>
          </a:p>
          <a:p>
            <a:pPr lvl="1"/>
            <a:r>
              <a:rPr lang="en-US" altLang="en-US" sz="2400" dirty="0" smtClean="0">
                <a:latin typeface="Arial" panose="020B0604020202020204" pitchFamily="34" charset="0"/>
              </a:rPr>
              <a:t>To buy foreign goods, you need foreign currency.</a:t>
            </a:r>
          </a:p>
          <a:p>
            <a:pPr lvl="1"/>
            <a:r>
              <a:rPr lang="en-US" altLang="en-US" sz="2400" dirty="0" smtClean="0">
                <a:latin typeface="Arial" panose="020B0604020202020204" pitchFamily="34" charset="0"/>
              </a:rPr>
              <a:t>The price you pay in America for a good made in Mexico depends on the exchange rate between the dollar and peso.</a:t>
            </a:r>
          </a:p>
          <a:p>
            <a:pPr lvl="1"/>
            <a:r>
              <a:rPr lang="en-US" altLang="en-US" sz="2400" dirty="0" smtClean="0">
                <a:latin typeface="Arial" panose="020B0604020202020204" pitchFamily="34" charset="0"/>
              </a:rPr>
              <a:t>Exchange rates affect import and export prices, and therefore GDP.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What Causes Trade Deficits?</a:t>
            </a:r>
          </a:p>
        </p:txBody>
      </p:sp>
      <p:sp>
        <p:nvSpPr>
          <p:cNvPr id="43011" name="Content Placeholder 2"/>
          <p:cNvSpPr>
            <a:spLocks noGrp="1"/>
          </p:cNvSpPr>
          <p:nvPr>
            <p:ph idx="1"/>
          </p:nvPr>
        </p:nvSpPr>
        <p:spPr>
          <a:xfrm>
            <a:off x="457200" y="1712913"/>
            <a:ext cx="8229600" cy="4895850"/>
          </a:xfrm>
        </p:spPr>
        <p:txBody>
          <a:bodyPr/>
          <a:lstStyle/>
          <a:p>
            <a:r>
              <a:rPr lang="en-US" altLang="en-US" sz="3000" dirty="0" smtClean="0">
                <a:latin typeface="Arial" panose="020B0604020202020204" pitchFamily="34" charset="0"/>
              </a:rPr>
              <a:t>Trade deficit: imports &gt; exports</a:t>
            </a:r>
          </a:p>
          <a:p>
            <a:r>
              <a:rPr lang="en-US" altLang="en-US" sz="3000" dirty="0" smtClean="0">
                <a:latin typeface="Arial" panose="020B0604020202020204" pitchFamily="34" charset="0"/>
              </a:rPr>
              <a:t>This is not necessarily bad for a few reasons:</a:t>
            </a:r>
          </a:p>
          <a:p>
            <a:pPr lvl="1"/>
            <a:r>
              <a:rPr lang="en-US" altLang="en-US" sz="2800" dirty="0" smtClean="0">
                <a:latin typeface="Arial" panose="020B0604020202020204" pitchFamily="34" charset="0"/>
              </a:rPr>
              <a:t>Increased imports may be a sign of higher wealth</a:t>
            </a:r>
          </a:p>
          <a:p>
            <a:pPr lvl="1"/>
            <a:r>
              <a:rPr lang="en-US" altLang="en-US" sz="2800" dirty="0" smtClean="0">
                <a:latin typeface="Arial" panose="020B0604020202020204" pitchFamily="34" charset="0"/>
              </a:rPr>
              <a:t>Able to afford to purchase more imports</a:t>
            </a:r>
            <a:endParaRPr lang="en-US" altLang="en-US" sz="2800" dirty="0">
              <a:latin typeface="Arial" panose="020B0604020202020204" pitchFamily="34" charset="0"/>
            </a:endParaRPr>
          </a:p>
          <a:p>
            <a:pPr lvl="1"/>
            <a:r>
              <a:rPr lang="en-US" altLang="en-US" sz="2800" dirty="0" smtClean="0">
                <a:latin typeface="Arial" panose="020B0604020202020204" pitchFamily="34" charset="0"/>
              </a:rPr>
              <a:t>Trade creates value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U.S. Trade Balance and Recessions</a:t>
            </a:r>
          </a:p>
        </p:txBody>
      </p:sp>
      <p:pic>
        <p:nvPicPr>
          <p:cNvPr id="4" name="Picture 3" descr="PRINECOMA2_FIG20.10.jpg"/>
          <p:cNvPicPr>
            <a:picLocks noChangeAspect="1"/>
          </p:cNvPicPr>
          <p:nvPr/>
        </p:nvPicPr>
        <p:blipFill>
          <a:blip r:embed="rId3"/>
          <a:srcRect t="5110" b="4068"/>
          <a:stretch>
            <a:fillRect/>
          </a:stretch>
        </p:blipFill>
        <p:spPr>
          <a:xfrm>
            <a:off x="304800" y="1859936"/>
            <a:ext cx="8534400" cy="4285226"/>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Balance of Payments</a:t>
            </a:r>
          </a:p>
        </p:txBody>
      </p:sp>
      <p:sp>
        <p:nvSpPr>
          <p:cNvPr id="45059"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Balance of payments (BOP)</a:t>
            </a:r>
            <a:endParaRPr lang="en-US" altLang="en-US" sz="2000" dirty="0" smtClean="0">
              <a:latin typeface="Arial" panose="020B0604020202020204" pitchFamily="34" charset="0"/>
            </a:endParaRPr>
          </a:p>
          <a:p>
            <a:pPr lvl="1"/>
            <a:r>
              <a:rPr lang="en-US" altLang="en-US" sz="2400" dirty="0" smtClean="0">
                <a:latin typeface="Arial" panose="020B0604020202020204" pitchFamily="34" charset="0"/>
              </a:rPr>
              <a:t>Record of payments between a country and the rest of the world</a:t>
            </a:r>
          </a:p>
          <a:p>
            <a:pPr lvl="1"/>
            <a:r>
              <a:rPr lang="en-US" altLang="en-US" sz="2400" dirty="0" smtClean="0">
                <a:latin typeface="Arial" panose="020B0604020202020204" pitchFamily="34" charset="0"/>
              </a:rPr>
              <a:t>A method to track payments made across borders</a:t>
            </a:r>
          </a:p>
          <a:p>
            <a:r>
              <a:rPr lang="en-US" altLang="en-US" sz="2800" dirty="0">
                <a:latin typeface="Arial" panose="020B0604020202020204" pitchFamily="34" charset="0"/>
              </a:rPr>
              <a:t>Current account</a:t>
            </a:r>
          </a:p>
          <a:p>
            <a:pPr lvl="1"/>
            <a:r>
              <a:rPr lang="en-US" altLang="en-US" sz="2400" dirty="0">
                <a:latin typeface="Arial" panose="020B0604020202020204" pitchFamily="34" charset="0"/>
              </a:rPr>
              <a:t>Goods, services, current income, gifts</a:t>
            </a:r>
          </a:p>
          <a:p>
            <a:pPr lvl="1"/>
            <a:r>
              <a:rPr lang="en-US" altLang="en-US" sz="2400" dirty="0">
                <a:latin typeface="Arial" panose="020B0604020202020204" pitchFamily="34" charset="0"/>
              </a:rPr>
              <a:t>Often in a deficit (inflows &gt; outflows</a:t>
            </a:r>
            <a:r>
              <a:rPr lang="en-US" altLang="en-US" sz="2400" dirty="0" smtClean="0">
                <a:latin typeface="Arial" panose="020B0604020202020204" pitchFamily="34" charset="0"/>
              </a:rPr>
              <a:t>)</a:t>
            </a:r>
            <a:endParaRPr lang="en-US" altLang="en-US" sz="2800" dirty="0">
              <a:latin typeface="Arial" panose="020B0604020202020204" pitchFamily="34" charset="0"/>
            </a:endParaRPr>
          </a:p>
          <a:p>
            <a:r>
              <a:rPr lang="en-US" altLang="en-US" sz="2800" dirty="0">
                <a:latin typeface="Arial" panose="020B0604020202020204" pitchFamily="34" charset="0"/>
              </a:rPr>
              <a:t>Capital account</a:t>
            </a:r>
          </a:p>
          <a:p>
            <a:pPr lvl="1"/>
            <a:r>
              <a:rPr lang="en-US" altLang="en-US" sz="2400" dirty="0">
                <a:latin typeface="Arial" panose="020B0604020202020204" pitchFamily="34" charset="0"/>
              </a:rPr>
              <a:t>Real and financial assets, financial derivatives</a:t>
            </a:r>
          </a:p>
          <a:p>
            <a:pPr lvl="1"/>
            <a:r>
              <a:rPr lang="en-US" altLang="en-US" sz="2400" dirty="0">
                <a:latin typeface="Arial" panose="020B0604020202020204" pitchFamily="34" charset="0"/>
              </a:rPr>
              <a:t>Often in a surplus (outflows &gt; inflows)</a:t>
            </a:r>
          </a:p>
          <a:p>
            <a:endParaRPr lang="en-US" altLang="en-US" sz="2800" dirty="0" smtClean="0">
              <a:latin typeface="Arial" panose="020B0604020202020204" pitchFamily="34" charset="0"/>
            </a:endParaRPr>
          </a:p>
        </p:txBody>
      </p:sp>
      <p:pic>
        <p:nvPicPr>
          <p:cNvPr id="4" name="Picture 3" descr="I:\DirkTextbookN\Jpegs(All)\Macro Ch19-33\ch20\04_PRINECOMA_CH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1138" y="3512266"/>
            <a:ext cx="2489982" cy="191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05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0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Current Account and</a:t>
            </a:r>
            <a:br>
              <a:rPr lang="en-US" altLang="en-US" smtClean="0">
                <a:latin typeface="Arial" panose="020B0604020202020204" pitchFamily="34" charset="0"/>
              </a:rPr>
            </a:br>
            <a:r>
              <a:rPr lang="en-US" altLang="en-US" smtClean="0">
                <a:latin typeface="Arial" panose="020B0604020202020204" pitchFamily="34" charset="0"/>
              </a:rPr>
              <a:t>Capital Account Transactions</a:t>
            </a:r>
          </a:p>
        </p:txBody>
      </p:sp>
      <p:pic>
        <p:nvPicPr>
          <p:cNvPr id="5" name="Picture 4" descr="PRINECOMA2_TABLE20.04.jpg"/>
          <p:cNvPicPr>
            <a:picLocks noChangeAspect="1"/>
          </p:cNvPicPr>
          <p:nvPr/>
        </p:nvPicPr>
        <p:blipFill>
          <a:blip r:embed="rId3"/>
          <a:srcRect b="2833"/>
          <a:stretch>
            <a:fillRect/>
          </a:stretch>
        </p:blipFill>
        <p:spPr>
          <a:xfrm>
            <a:off x="1143574" y="1643796"/>
            <a:ext cx="6856853" cy="5181428"/>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Current Account and</a:t>
            </a:r>
            <a:br>
              <a:rPr lang="en-US" altLang="en-US" smtClean="0">
                <a:latin typeface="Arial" panose="020B0604020202020204" pitchFamily="34" charset="0"/>
              </a:rPr>
            </a:br>
            <a:r>
              <a:rPr lang="en-US" altLang="en-US" smtClean="0">
                <a:latin typeface="Arial" panose="020B0604020202020204" pitchFamily="34" charset="0"/>
              </a:rPr>
              <a:t>Capital Account</a:t>
            </a:r>
          </a:p>
        </p:txBody>
      </p:sp>
      <p:sp>
        <p:nvSpPr>
          <p:cNvPr id="48131"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“Trade deficit” often refers to a current account deficit.</a:t>
            </a:r>
            <a:endParaRPr lang="en-US" altLang="en-US" sz="2000" dirty="0" smtClean="0">
              <a:latin typeface="Arial" panose="020B0604020202020204" pitchFamily="34" charset="0"/>
            </a:endParaRPr>
          </a:p>
          <a:p>
            <a:pPr lvl="1"/>
            <a:r>
              <a:rPr lang="en-US" altLang="en-US" sz="2400" dirty="0" smtClean="0">
                <a:latin typeface="Arial" panose="020B0604020202020204" pitchFamily="34" charset="0"/>
              </a:rPr>
              <a:t>Occurs when more payments flow out of the account than into the account</a:t>
            </a:r>
          </a:p>
          <a:p>
            <a:pPr lvl="1"/>
            <a:r>
              <a:rPr lang="en-US" altLang="en-US" sz="2400" dirty="0" smtClean="0">
                <a:latin typeface="Arial" panose="020B0604020202020204" pitchFamily="34" charset="0"/>
              </a:rPr>
              <a:t>With current account deficits, imports &gt; exports</a:t>
            </a:r>
          </a:p>
          <a:p>
            <a:r>
              <a:rPr lang="en-US" altLang="en-US" sz="2800" dirty="0" smtClean="0">
                <a:latin typeface="Arial" panose="020B0604020202020204" pitchFamily="34" charset="0"/>
              </a:rPr>
              <a:t>Account surplus:</a:t>
            </a:r>
          </a:p>
          <a:p>
            <a:pPr lvl="1"/>
            <a:r>
              <a:rPr lang="en-US" altLang="en-US" sz="2400" dirty="0" smtClean="0">
                <a:latin typeface="Arial" panose="020B0604020202020204" pitchFamily="34" charset="0"/>
              </a:rPr>
              <a:t>Exists when more payments are made into the account than out of the account</a:t>
            </a:r>
          </a:p>
          <a:p>
            <a:pPr lvl="1"/>
            <a:r>
              <a:rPr lang="en-US" altLang="en-US" sz="2400" dirty="0" smtClean="0">
                <a:latin typeface="Arial" panose="020B0604020202020204" pitchFamily="34" charset="0"/>
              </a:rPr>
              <a:t>Caused by a trade surplus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813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U.S. Balance of Payments (Millions of Dollars)</a:t>
            </a:r>
          </a:p>
        </p:txBody>
      </p:sp>
      <p:pic>
        <p:nvPicPr>
          <p:cNvPr id="5" name="Picture 4" descr="PRINECOMA2_TABLE20.05.jpg"/>
          <p:cNvPicPr>
            <a:picLocks noChangeAspect="1"/>
          </p:cNvPicPr>
          <p:nvPr/>
        </p:nvPicPr>
        <p:blipFill>
          <a:blip r:embed="rId3"/>
          <a:srcRect b="3625"/>
          <a:stretch>
            <a:fillRect/>
          </a:stretch>
        </p:blipFill>
        <p:spPr>
          <a:xfrm>
            <a:off x="517013" y="1630907"/>
            <a:ext cx="8109974" cy="5169735"/>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The Key Identity of Balance of Payments</a:t>
            </a:r>
          </a:p>
        </p:txBody>
      </p:sp>
      <mc:AlternateContent xmlns:mc="http://schemas.openxmlformats.org/markup-compatibility/2006" xmlns:a14="http://schemas.microsoft.com/office/drawing/2010/main">
        <mc:Choice Requires="a14">
          <p:sp>
            <p:nvSpPr>
              <p:cNvPr id="101378"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Key identity of balance of payments</a:t>
                </a:r>
                <a:endParaRPr lang="en-US" altLang="en-US" sz="2000" dirty="0" smtClean="0">
                  <a:latin typeface="Arial" panose="020B0604020202020204" pitchFamily="34" charset="0"/>
                </a:endParaRPr>
              </a:p>
              <a:p>
                <a:pPr lvl="1"/>
                <a:r>
                  <a:rPr lang="en-US" altLang="en-US" sz="2400" dirty="0" smtClean="0">
                    <a:latin typeface="Arial" panose="020B0604020202020204" pitchFamily="34" charset="0"/>
                  </a:rPr>
                  <a:t>While it is possible for either account to be in deficit or surplus, together they must balance.</a:t>
                </a:r>
              </a:p>
              <a:p>
                <a:r>
                  <a:rPr lang="en-US" altLang="en-US" sz="2800" dirty="0" smtClean="0">
                    <a:latin typeface="Arial" panose="020B0604020202020204" pitchFamily="34" charset="0"/>
                  </a:rPr>
                  <a:t>Mathematically:</a:t>
                </a:r>
              </a:p>
              <a:p>
                <a:pPr marL="0" indent="0">
                  <a:buNone/>
                </a:pPr>
                <a:endParaRPr lang="en-US" altLang="en-US" sz="2800" dirty="0" smtClean="0">
                  <a:latin typeface="Arial" panose="020B0604020202020204" pitchFamily="34" charset="0"/>
                </a:endParaRPr>
              </a:p>
              <a:p>
                <a:pPr marL="0" indent="0">
                  <a:buNone/>
                </a:pPr>
                <a14:m>
                  <m:oMathPara xmlns:m="http://schemas.openxmlformats.org/officeDocument/2006/math">
                    <m:oMathParaPr>
                      <m:jc m:val="centerGroup"/>
                    </m:oMathParaPr>
                    <m:oMath xmlns:m="http://schemas.openxmlformats.org/officeDocument/2006/math">
                      <m:r>
                        <a:rPr lang="en-US" altLang="en-US" sz="2800" b="0" i="1" smtClean="0">
                          <a:latin typeface="Cambria Math" panose="02040503050406030204" pitchFamily="18" charset="0"/>
                        </a:rPr>
                        <m:t>𝐶𝑢𝑟𝑟𝑒𝑛𝑡</m:t>
                      </m:r>
                      <m:r>
                        <a:rPr lang="en-US" altLang="en-US" sz="2800" b="0" i="1" smtClean="0">
                          <a:latin typeface="Cambria Math" panose="02040503050406030204" pitchFamily="18" charset="0"/>
                        </a:rPr>
                        <m:t> </m:t>
                      </m:r>
                      <m:r>
                        <a:rPr lang="en-US" altLang="en-US" sz="2800" b="0" i="1" smtClean="0">
                          <a:latin typeface="Cambria Math" panose="02040503050406030204" pitchFamily="18" charset="0"/>
                        </a:rPr>
                        <m:t>𝐴𝑐𝑐𝑜𝑢𝑛𝑡</m:t>
                      </m:r>
                      <m:r>
                        <a:rPr lang="en-US" altLang="en-US" sz="2800" b="0" i="1" smtClean="0">
                          <a:latin typeface="Cambria Math" panose="02040503050406030204" pitchFamily="18" charset="0"/>
                        </a:rPr>
                        <m:t> </m:t>
                      </m:r>
                      <m:r>
                        <a:rPr lang="en-US" altLang="en-US" sz="2800" b="0" i="1" smtClean="0">
                          <a:latin typeface="Cambria Math" panose="02040503050406030204" pitchFamily="18" charset="0"/>
                        </a:rPr>
                        <m:t>𝐵𝑎𝑙𝑎𝑛𝑐𝑒</m:t>
                      </m:r>
                      <m:r>
                        <a:rPr lang="en-US" altLang="en-US" sz="2800" b="0" i="1" smtClean="0">
                          <a:latin typeface="Cambria Math" panose="02040503050406030204" pitchFamily="18" charset="0"/>
                        </a:rPr>
                        <m:t>=</m:t>
                      </m:r>
                      <m:d>
                        <m:dPr>
                          <m:ctrlPr>
                            <a:rPr lang="en-US" altLang="en-US" sz="2800" b="0" i="1" smtClean="0">
                              <a:latin typeface="Cambria Math" charset="0"/>
                            </a:rPr>
                          </m:ctrlPr>
                        </m:dPr>
                        <m:e>
                          <m:r>
                            <a:rPr lang="en-US" altLang="en-US" sz="2800" b="0" i="1" smtClean="0">
                              <a:latin typeface="Cambria Math" panose="02040503050406030204" pitchFamily="18" charset="0"/>
                            </a:rPr>
                            <m:t>−1</m:t>
                          </m:r>
                        </m:e>
                      </m:d>
                      <m:r>
                        <a:rPr lang="en-US" altLang="en-US" sz="2800" b="0" i="1" smtClean="0">
                          <a:latin typeface="Cambria Math" panose="02040503050406030204" pitchFamily="18" charset="0"/>
                          <a:ea typeface="Cambria Math" panose="02040503050406030204" pitchFamily="18" charset="0"/>
                        </a:rPr>
                        <m:t>×</m:t>
                      </m:r>
                      <m:r>
                        <a:rPr lang="en-US" altLang="en-US" sz="2800" b="0" i="1" smtClean="0">
                          <a:latin typeface="Cambria Math" panose="02040503050406030204" pitchFamily="18" charset="0"/>
                          <a:ea typeface="Cambria Math" panose="02040503050406030204" pitchFamily="18" charset="0"/>
                        </a:rPr>
                        <m:t>𝐶𝑎𝑝𝑖𝑡𝑎𝑙</m:t>
                      </m:r>
                      <m:r>
                        <a:rPr lang="en-US" altLang="en-US" sz="2800" b="0" i="1" smtClean="0">
                          <a:latin typeface="Cambria Math" panose="02040503050406030204" pitchFamily="18" charset="0"/>
                          <a:ea typeface="Cambria Math" panose="02040503050406030204" pitchFamily="18" charset="0"/>
                        </a:rPr>
                        <m:t> </m:t>
                      </m:r>
                      <m:r>
                        <a:rPr lang="en-US" altLang="en-US" sz="2800" b="0" i="1" smtClean="0">
                          <a:latin typeface="Cambria Math" panose="02040503050406030204" pitchFamily="18" charset="0"/>
                          <a:ea typeface="Cambria Math" panose="02040503050406030204" pitchFamily="18" charset="0"/>
                        </a:rPr>
                        <m:t>𝐴𝑐𝑐𝑜𝑢𝑛𝑡</m:t>
                      </m:r>
                      <m:r>
                        <a:rPr lang="en-US" altLang="en-US" sz="2800" b="0" i="1" smtClean="0">
                          <a:latin typeface="Cambria Math" panose="02040503050406030204" pitchFamily="18" charset="0"/>
                          <a:ea typeface="Cambria Math" panose="02040503050406030204" pitchFamily="18" charset="0"/>
                        </a:rPr>
                        <m:t> </m:t>
                      </m:r>
                      <m:r>
                        <a:rPr lang="en-US" altLang="en-US" sz="2800" b="0" i="1" smtClean="0">
                          <a:latin typeface="Cambria Math" panose="02040503050406030204" pitchFamily="18" charset="0"/>
                          <a:ea typeface="Cambria Math" panose="02040503050406030204" pitchFamily="18" charset="0"/>
                        </a:rPr>
                        <m:t>𝐵𝑎𝑙𝑎𝑛𝑐𝑒</m:t>
                      </m:r>
                    </m:oMath>
                  </m:oMathPara>
                </a14:m>
                <a:endParaRPr lang="en-US" altLang="en-US" sz="2800" dirty="0" smtClean="0">
                  <a:latin typeface="Arial" panose="020B0604020202020204" pitchFamily="34" charset="0"/>
                </a:endParaRPr>
              </a:p>
              <a:p>
                <a:pPr marL="0" indent="0" algn="ctr">
                  <a:buNone/>
                </a:pPr>
                <a:r>
                  <a:rPr lang="en-US" altLang="en-US" sz="2800" b="1" dirty="0" smtClean="0">
                    <a:solidFill>
                      <a:schemeClr val="accent6"/>
                    </a:solidFill>
                    <a:latin typeface="Arial" panose="020B0604020202020204" pitchFamily="34" charset="0"/>
                  </a:rPr>
                  <a:t>OR</a:t>
                </a:r>
              </a:p>
              <a:p>
                <a:pPr marL="0" indent="0" algn="ctr">
                  <a:buNone/>
                </a:pPr>
                <a14:m>
                  <m:oMathPara xmlns:m="http://schemas.openxmlformats.org/officeDocument/2006/math">
                    <m:oMathParaPr>
                      <m:jc m:val="centerGroup"/>
                    </m:oMathParaPr>
                    <m:oMath xmlns:m="http://schemas.openxmlformats.org/officeDocument/2006/math">
                      <m:r>
                        <a:rPr lang="en-US" altLang="en-US" sz="2800" b="0" i="1" smtClean="0">
                          <a:solidFill>
                            <a:schemeClr val="tx1"/>
                          </a:solidFill>
                          <a:latin typeface="Cambria Math" panose="02040503050406030204" pitchFamily="18" charset="0"/>
                        </a:rPr>
                        <m:t>𝐶𝑢𝑟𝑟𝑒𝑛𝑡</m:t>
                      </m:r>
                      <m:r>
                        <a:rPr lang="en-US" altLang="en-US" sz="2800" b="0" i="1" smtClean="0">
                          <a:solidFill>
                            <a:schemeClr val="tx1"/>
                          </a:solidFill>
                          <a:latin typeface="Cambria Math" panose="02040503050406030204" pitchFamily="18" charset="0"/>
                        </a:rPr>
                        <m:t> </m:t>
                      </m:r>
                      <m:r>
                        <a:rPr lang="en-US" altLang="en-US" sz="2800" b="0" i="1" smtClean="0">
                          <a:solidFill>
                            <a:schemeClr val="tx1"/>
                          </a:solidFill>
                          <a:latin typeface="Cambria Math" panose="02040503050406030204" pitchFamily="18" charset="0"/>
                        </a:rPr>
                        <m:t>𝐴𝑐𝑐𝑜𝑢𝑛𝑡</m:t>
                      </m:r>
                      <m:r>
                        <a:rPr lang="en-US" altLang="en-US" sz="2800" b="0" i="1" smtClean="0">
                          <a:solidFill>
                            <a:schemeClr val="tx1"/>
                          </a:solidFill>
                          <a:latin typeface="Cambria Math" panose="02040503050406030204" pitchFamily="18" charset="0"/>
                        </a:rPr>
                        <m:t> </m:t>
                      </m:r>
                      <m:r>
                        <a:rPr lang="en-US" altLang="en-US" sz="2800" b="0" i="1" smtClean="0">
                          <a:solidFill>
                            <a:schemeClr val="tx1"/>
                          </a:solidFill>
                          <a:latin typeface="Cambria Math" panose="02040503050406030204" pitchFamily="18" charset="0"/>
                        </a:rPr>
                        <m:t>𝐵𝑎𝑙𝑎𝑛𝑐𝑒</m:t>
                      </m:r>
                      <m:r>
                        <a:rPr lang="en-US" altLang="en-US" sz="2800" b="0" i="1" smtClean="0">
                          <a:solidFill>
                            <a:schemeClr val="tx1"/>
                          </a:solidFill>
                          <a:latin typeface="Cambria Math" panose="02040503050406030204" pitchFamily="18" charset="0"/>
                        </a:rPr>
                        <m:t>+</m:t>
                      </m:r>
                      <m:r>
                        <a:rPr lang="en-US" altLang="en-US" sz="2800" b="0" i="1" smtClean="0">
                          <a:solidFill>
                            <a:schemeClr val="tx1"/>
                          </a:solidFill>
                          <a:latin typeface="Cambria Math" panose="02040503050406030204" pitchFamily="18" charset="0"/>
                        </a:rPr>
                        <m:t>𝐶𝑎𝑝𝑖𝑡𝑎𝑙</m:t>
                      </m:r>
                      <m:r>
                        <a:rPr lang="en-US" altLang="en-US" sz="2800" b="0" i="1" smtClean="0">
                          <a:solidFill>
                            <a:schemeClr val="tx1"/>
                          </a:solidFill>
                          <a:latin typeface="Cambria Math" panose="02040503050406030204" pitchFamily="18" charset="0"/>
                        </a:rPr>
                        <m:t> </m:t>
                      </m:r>
                      <m:r>
                        <a:rPr lang="en-US" altLang="en-US" sz="2800" b="0" i="1" smtClean="0">
                          <a:solidFill>
                            <a:schemeClr val="tx1"/>
                          </a:solidFill>
                          <a:latin typeface="Cambria Math" panose="02040503050406030204" pitchFamily="18" charset="0"/>
                        </a:rPr>
                        <m:t>𝐴𝑐𝑐𝑜𝑢𝑛𝑡</m:t>
                      </m:r>
                      <m:r>
                        <a:rPr lang="en-US" altLang="en-US" sz="2800" b="0" i="1" smtClean="0">
                          <a:solidFill>
                            <a:schemeClr val="tx1"/>
                          </a:solidFill>
                          <a:latin typeface="Cambria Math" panose="02040503050406030204" pitchFamily="18" charset="0"/>
                        </a:rPr>
                        <m:t> </m:t>
                      </m:r>
                      <m:r>
                        <a:rPr lang="en-US" altLang="en-US" sz="2800" b="0" i="1" smtClean="0">
                          <a:solidFill>
                            <a:schemeClr val="tx1"/>
                          </a:solidFill>
                          <a:latin typeface="Cambria Math" panose="02040503050406030204" pitchFamily="18" charset="0"/>
                        </a:rPr>
                        <m:t>𝐵𝑎𝑙𝑎𝑛𝑐𝑒</m:t>
                      </m:r>
                      <m:r>
                        <a:rPr lang="en-US" altLang="en-US" sz="2800" b="0" i="1" smtClean="0">
                          <a:solidFill>
                            <a:schemeClr val="tx1"/>
                          </a:solidFill>
                          <a:latin typeface="Cambria Math" panose="02040503050406030204" pitchFamily="18" charset="0"/>
                        </a:rPr>
                        <m:t>=0</m:t>
                      </m:r>
                    </m:oMath>
                  </m:oMathPara>
                </a14:m>
                <a:endParaRPr lang="en-US" altLang="en-US" sz="2800" dirty="0" smtClean="0">
                  <a:solidFill>
                    <a:schemeClr val="tx1"/>
                  </a:solidFill>
                  <a:latin typeface="Arial" panose="020B0604020202020204" pitchFamily="34" charset="0"/>
                </a:endParaRPr>
              </a:p>
            </p:txBody>
          </p:sp>
        </mc:Choice>
        <mc:Fallback xmlns="">
          <p:sp>
            <p:nvSpPr>
              <p:cNvPr id="101378" name="Content Placeholder 2"/>
              <p:cNvSpPr>
                <a:spLocks noGrp="1" noRot="1" noChangeAspect="1" noMove="1" noResize="1" noEditPoints="1" noAdjustHandles="1" noChangeArrowheads="1" noChangeShapeType="1" noTextEdit="1"/>
              </p:cNvSpPr>
              <p:nvPr>
                <p:ph idx="1"/>
              </p:nvPr>
            </p:nvSpPr>
            <p:spPr>
              <a:xfrm>
                <a:off x="457200" y="1712913"/>
                <a:ext cx="8229600" cy="4895850"/>
              </a:xfrm>
              <a:blipFill rotWithShape="0">
                <a:blip r:embed="rId3"/>
                <a:stretch>
                  <a:fillRect l="-1333" t="-1370" r="-1778"/>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7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The Key Identity of Balance of Payments: Example</a:t>
            </a:r>
          </a:p>
        </p:txBody>
      </p:sp>
      <p:sp>
        <p:nvSpPr>
          <p:cNvPr id="52227" name="Content Placeholder 2"/>
          <p:cNvSpPr>
            <a:spLocks noGrp="1"/>
          </p:cNvSpPr>
          <p:nvPr>
            <p:ph idx="1"/>
          </p:nvPr>
        </p:nvSpPr>
        <p:spPr>
          <a:xfrm>
            <a:off x="203201" y="1712913"/>
            <a:ext cx="8483600" cy="4878388"/>
          </a:xfrm>
        </p:spPr>
        <p:txBody>
          <a:bodyPr/>
          <a:lstStyle/>
          <a:p>
            <a:r>
              <a:rPr lang="en-US" altLang="en-US" sz="2800" dirty="0" smtClean="0">
                <a:latin typeface="Arial" panose="020B0604020202020204" pitchFamily="34" charset="0"/>
              </a:rPr>
              <a:t>Assume trade deficit begins at zero</a:t>
            </a:r>
          </a:p>
          <a:p>
            <a:pPr lvl="1"/>
            <a:r>
              <a:rPr lang="en-US" altLang="en-US" sz="2400" dirty="0">
                <a:latin typeface="Arial" panose="020B0604020202020204" pitchFamily="34" charset="0"/>
              </a:rPr>
              <a:t>I</a:t>
            </a:r>
            <a:r>
              <a:rPr lang="en-US" altLang="en-US" sz="2400" dirty="0" smtClean="0">
                <a:latin typeface="Arial" panose="020B0604020202020204" pitchFamily="34" charset="0"/>
              </a:rPr>
              <a:t>mports=exports</a:t>
            </a:r>
          </a:p>
          <a:p>
            <a:r>
              <a:rPr lang="en-US" altLang="en-US" sz="2800" dirty="0" smtClean="0">
                <a:latin typeface="Arial" panose="020B0604020202020204" pitchFamily="34" charset="0"/>
              </a:rPr>
              <a:t>Capital account is balanced also</a:t>
            </a:r>
            <a:endParaRPr lang="en-US" altLang="en-US" sz="2800" dirty="0">
              <a:latin typeface="Arial" panose="020B0604020202020204" pitchFamily="34" charset="0"/>
            </a:endParaRPr>
          </a:p>
          <a:p>
            <a:pPr lvl="1"/>
            <a:r>
              <a:rPr lang="en-US" altLang="en-US" sz="2400" dirty="0" smtClean="0">
                <a:latin typeface="Arial" panose="020B0604020202020204" pitchFamily="34" charset="0"/>
              </a:rPr>
              <a:t>U.S. ownership of foreign assets=foreign ownership of U.S. assets</a:t>
            </a:r>
          </a:p>
          <a:p>
            <a:r>
              <a:rPr lang="en-US" altLang="en-US" sz="2800" dirty="0" smtClean="0">
                <a:latin typeface="Arial" panose="020B0604020202020204" pitchFamily="34" charset="0"/>
              </a:rPr>
              <a:t>Now, suppose you buy a $40,000 Japanese car.</a:t>
            </a:r>
          </a:p>
          <a:p>
            <a:pPr lvl="1"/>
            <a:r>
              <a:rPr lang="en-US" altLang="en-US" sz="2400" dirty="0" smtClean="0">
                <a:latin typeface="Arial" panose="020B0604020202020204" pitchFamily="34" charset="0"/>
              </a:rPr>
              <a:t>Imports exceed exports by $40,000. </a:t>
            </a:r>
          </a:p>
          <a:p>
            <a:pPr marL="457200" lvl="1" indent="0">
              <a:buNone/>
            </a:pPr>
            <a:r>
              <a:rPr lang="en-US" altLang="en-US" sz="2400" dirty="0" smtClean="0">
                <a:latin typeface="Arial" panose="020B0604020202020204" pitchFamily="34" charset="0"/>
              </a:rPr>
              <a:t>   → current account deficit of this amount</a:t>
            </a:r>
          </a:p>
          <a:p>
            <a:pPr lvl="1"/>
            <a:r>
              <a:rPr lang="en-US" altLang="en-US" sz="2400" dirty="0" smtClean="0">
                <a:latin typeface="Arial" panose="020B0604020202020204" pitchFamily="34" charset="0"/>
              </a:rPr>
              <a:t>You exchanged $40,000 (U.S. financial asset) for the car.</a:t>
            </a:r>
          </a:p>
          <a:p>
            <a:pPr marL="457200" lvl="1" indent="0">
              <a:buNone/>
            </a:pPr>
            <a:r>
              <a:rPr lang="en-US" altLang="en-US" sz="2400" dirty="0">
                <a:latin typeface="Arial" panose="020B0604020202020204" pitchFamily="34" charset="0"/>
              </a:rPr>
              <a:t> </a:t>
            </a:r>
            <a:r>
              <a:rPr lang="en-US" altLang="en-US" sz="2400" dirty="0" smtClean="0">
                <a:latin typeface="Arial" panose="020B0604020202020204" pitchFamily="34" charset="0"/>
              </a:rPr>
              <a:t>  → capital account surplus of $</a:t>
            </a:r>
            <a:r>
              <a:rPr lang="en-US" altLang="en-US" sz="2400" dirty="0">
                <a:latin typeface="Arial" panose="020B0604020202020204" pitchFamily="34" charset="0"/>
              </a:rPr>
              <a:t>4</a:t>
            </a:r>
            <a:r>
              <a:rPr lang="en-US" altLang="en-US" sz="2400" dirty="0" smtClean="0">
                <a:latin typeface="Arial" panose="020B0604020202020204" pitchFamily="34" charset="0"/>
              </a:rPr>
              <a:t>0,000</a:t>
            </a:r>
          </a:p>
          <a:p>
            <a:pPr marL="0" indent="0">
              <a:buNone/>
            </a:pPr>
            <a:endParaRPr lang="en-US" altLang="en-US"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222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22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22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22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2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The Key Identity of Balance of Payments: Extended Example</a:t>
            </a:r>
          </a:p>
        </p:txBody>
      </p:sp>
      <p:sp>
        <p:nvSpPr>
          <p:cNvPr id="53251"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Extension 1: Japan uses the $40,000 to buy John Deere tractors made in the United States</a:t>
            </a:r>
            <a:endParaRPr lang="en-US" altLang="en-US" sz="2000" dirty="0" smtClean="0">
              <a:latin typeface="Arial" panose="020B0604020202020204" pitchFamily="34" charset="0"/>
            </a:endParaRPr>
          </a:p>
          <a:p>
            <a:pPr lvl="1"/>
            <a:r>
              <a:rPr lang="en-US" altLang="en-US" sz="2400" dirty="0" smtClean="0">
                <a:latin typeface="Arial" panose="020B0604020202020204" pitchFamily="34" charset="0"/>
              </a:rPr>
              <a:t>$40,000 worth of U.S. exports</a:t>
            </a:r>
          </a:p>
          <a:p>
            <a:pPr lvl="1"/>
            <a:r>
              <a:rPr lang="en-US" altLang="en-US" sz="2400" dirty="0" smtClean="0">
                <a:latin typeface="Arial" panose="020B0604020202020204" pitchFamily="34" charset="0"/>
              </a:rPr>
              <a:t>Current account deficit and capital account surplus disappear</a:t>
            </a:r>
          </a:p>
          <a:p>
            <a:r>
              <a:rPr lang="en-US" altLang="en-US" sz="2800" dirty="0" smtClean="0">
                <a:latin typeface="Arial" panose="020B0604020202020204" pitchFamily="34" charset="0"/>
              </a:rPr>
              <a:t>Extension 2: Japan uses the $40,000 to purchase shares of John Deere stock</a:t>
            </a:r>
          </a:p>
          <a:p>
            <a:pPr lvl="1"/>
            <a:r>
              <a:rPr lang="en-US" altLang="en-US" sz="2400" dirty="0" smtClean="0">
                <a:latin typeface="Arial" panose="020B0604020202020204" pitchFamily="34" charset="0"/>
              </a:rPr>
              <a:t>Current account and capital account balances stay the same</a:t>
            </a:r>
          </a:p>
          <a:p>
            <a:pPr lvl="1"/>
            <a:r>
              <a:rPr lang="en-US" altLang="en-US" sz="2400" dirty="0" smtClean="0">
                <a:latin typeface="Arial" panose="020B0604020202020204" pitchFamily="34" charset="0"/>
              </a:rPr>
              <a:t>Japan just shifted to a different U.S. financial asset (stock instead of currency)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Balance of Payments: Another Example</a:t>
            </a:r>
          </a:p>
        </p:txBody>
      </p:sp>
      <p:pic>
        <p:nvPicPr>
          <p:cNvPr id="4" name="Picture 3" descr="PRINECOMA2_TABLE20.06.jpg"/>
          <p:cNvPicPr>
            <a:picLocks noChangeAspect="1"/>
          </p:cNvPicPr>
          <p:nvPr/>
        </p:nvPicPr>
        <p:blipFill>
          <a:blip r:embed="rId3"/>
          <a:srcRect b="2971"/>
          <a:stretch>
            <a:fillRect/>
          </a:stretch>
        </p:blipFill>
        <p:spPr>
          <a:xfrm>
            <a:off x="932098" y="1647660"/>
            <a:ext cx="7279804" cy="514478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Why Do Exchange Rates </a:t>
            </a:r>
            <a:br>
              <a:rPr lang="en-US" altLang="en-US" dirty="0" smtClean="0">
                <a:latin typeface="Arial" panose="020B0604020202020204" pitchFamily="34" charset="0"/>
              </a:rPr>
            </a:br>
            <a:r>
              <a:rPr lang="en-US" altLang="en-US" dirty="0" smtClean="0">
                <a:latin typeface="Arial" panose="020B0604020202020204" pitchFamily="34" charset="0"/>
              </a:rPr>
              <a:t>Rise and Fall?</a:t>
            </a:r>
            <a:r>
              <a:rPr lang="en-US" dirty="0" smtClean="0">
                <a:latin typeface="Arial" pitchFamily="-103" charset="0"/>
                <a:cs typeface="MS PGothic" pitchFamily="34" charset="-128"/>
              </a:rPr>
              <a:t>—</a:t>
            </a:r>
            <a:r>
              <a:rPr lang="en-US" altLang="en-US" dirty="0" smtClean="0">
                <a:latin typeface="Arial" panose="020B0604020202020204" pitchFamily="34" charset="0"/>
              </a:rPr>
              <a:t>2 </a:t>
            </a:r>
          </a:p>
        </p:txBody>
      </p:sp>
      <p:sp>
        <p:nvSpPr>
          <p:cNvPr id="9219"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Exchange rates are prices</a:t>
            </a:r>
            <a:endParaRPr lang="en-US" altLang="en-US" sz="2000" dirty="0" smtClean="0">
              <a:latin typeface="Arial" panose="020B0604020202020204" pitchFamily="34" charset="0"/>
            </a:endParaRPr>
          </a:p>
          <a:p>
            <a:pPr lvl="1"/>
            <a:r>
              <a:rPr lang="en-US" altLang="en-US" sz="2400" dirty="0" smtClean="0">
                <a:latin typeface="Arial" panose="020B0604020202020204" pitchFamily="34" charset="0"/>
              </a:rPr>
              <a:t>Prices are determined in markets</a:t>
            </a:r>
          </a:p>
          <a:p>
            <a:pPr lvl="1"/>
            <a:r>
              <a:rPr lang="en-US" altLang="en-US" sz="2400" dirty="0" smtClean="0">
                <a:latin typeface="Arial" panose="020B0604020202020204" pitchFamily="34" charset="0"/>
              </a:rPr>
              <a:t>Foreign </a:t>
            </a:r>
            <a:r>
              <a:rPr lang="en-US" altLang="en-US" sz="2400" dirty="0">
                <a:latin typeface="Arial" panose="020B0604020202020204" pitchFamily="34" charset="0"/>
              </a:rPr>
              <a:t>exchange markets: </a:t>
            </a:r>
            <a:r>
              <a:rPr lang="en-US" altLang="en-US" sz="2400" dirty="0" smtClean="0">
                <a:latin typeface="Arial" panose="020B0604020202020204" pitchFamily="34" charset="0"/>
              </a:rPr>
              <a:t>markets </a:t>
            </a:r>
            <a:r>
              <a:rPr lang="en-US" altLang="en-US" sz="2400" dirty="0">
                <a:latin typeface="Arial" panose="020B0604020202020204" pitchFamily="34" charset="0"/>
              </a:rPr>
              <a:t>where people buy and sell currencies</a:t>
            </a:r>
            <a:endParaRPr lang="en-US" altLang="en-US" sz="2400" dirty="0" smtClean="0">
              <a:latin typeface="Arial" panose="020B0604020202020204" pitchFamily="34" charset="0"/>
            </a:endParaRPr>
          </a:p>
          <a:p>
            <a:r>
              <a:rPr lang="en-US" altLang="en-US" sz="2800" dirty="0" smtClean="0">
                <a:latin typeface="Arial" panose="020B0604020202020204" pitchFamily="34" charset="0"/>
              </a:rPr>
              <a:t>How are these prices determined?</a:t>
            </a:r>
          </a:p>
          <a:p>
            <a:pPr lvl="1"/>
            <a:r>
              <a:rPr lang="en-US" altLang="en-US" sz="2400" dirty="0" smtClean="0">
                <a:latin typeface="Arial" panose="020B0604020202020204" pitchFamily="34" charset="0"/>
              </a:rPr>
              <a:t>Just like other markets, supply and demand in foreign exchange markets determine prices (exchange rates)</a:t>
            </a:r>
            <a:endParaRPr lang="en-US" altLang="en-US" sz="2800" dirty="0" smtClean="0">
              <a:latin typeface="Arial" panose="020B0604020202020204" pitchFamily="34" charset="0"/>
            </a:endParaRPr>
          </a:p>
        </p:txBody>
      </p:sp>
      <p:pic>
        <p:nvPicPr>
          <p:cNvPr id="4" name="Picture 4" descr="I:\DirkTextbookN\Jpegs(All)\Macro Ch19-33\ch20\01_PRINECOMA_CH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0188" y="4761991"/>
            <a:ext cx="3203624" cy="209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U.S. Current and Capital Account Balances</a:t>
            </a:r>
          </a:p>
        </p:txBody>
      </p:sp>
      <p:pic>
        <p:nvPicPr>
          <p:cNvPr id="5" name="Picture 4" descr="PRINECOMA2_FIG20.11.jpg"/>
          <p:cNvPicPr>
            <a:picLocks noChangeAspect="1"/>
          </p:cNvPicPr>
          <p:nvPr/>
        </p:nvPicPr>
        <p:blipFill>
          <a:blip r:embed="rId3"/>
          <a:srcRect t="5388" b="4078"/>
          <a:stretch>
            <a:fillRect/>
          </a:stretch>
        </p:blipFill>
        <p:spPr>
          <a:xfrm>
            <a:off x="304800" y="1769807"/>
            <a:ext cx="8534400" cy="4531032"/>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Causes of Trade Deficits</a:t>
            </a:r>
          </a:p>
        </p:txBody>
      </p:sp>
      <p:sp>
        <p:nvSpPr>
          <p:cNvPr id="56323" name="Content Placeholder 2"/>
          <p:cNvSpPr>
            <a:spLocks noGrp="1"/>
          </p:cNvSpPr>
          <p:nvPr>
            <p:ph idx="1"/>
          </p:nvPr>
        </p:nvSpPr>
        <p:spPr>
          <a:xfrm>
            <a:off x="457200" y="1712913"/>
            <a:ext cx="8229600" cy="4895850"/>
          </a:xfrm>
        </p:spPr>
        <p:txBody>
          <a:bodyPr/>
          <a:lstStyle/>
          <a:p>
            <a:pPr>
              <a:defRPr/>
            </a:pPr>
            <a:r>
              <a:rPr lang="en-US" altLang="en-US" sz="2800" dirty="0" smtClean="0">
                <a:latin typeface="Arial" pitchFamily="34" charset="0"/>
                <a:cs typeface="Arial" pitchFamily="34" charset="0"/>
              </a:rPr>
              <a:t>A trade deficit means a current account deficit. There are two ways that trade deficits increase:</a:t>
            </a:r>
            <a:endParaRPr lang="en-US" altLang="en-US" sz="2000" dirty="0" smtClean="0">
              <a:latin typeface="Arial" pitchFamily="34" charset="0"/>
              <a:cs typeface="Arial" pitchFamily="34" charset="0"/>
            </a:endParaRPr>
          </a:p>
          <a:p>
            <a:pPr marL="914400" lvl="1" indent="-457200">
              <a:buFont typeface="+mj-lt"/>
              <a:buAutoNum type="arabicPeriod"/>
              <a:defRPr/>
            </a:pPr>
            <a:r>
              <a:rPr lang="en-US" altLang="en-US" sz="2400" dirty="0" smtClean="0">
                <a:latin typeface="Arial" pitchFamily="34" charset="0"/>
                <a:cs typeface="Arial" pitchFamily="34" charset="0"/>
              </a:rPr>
              <a:t>Increases in the current account deficit</a:t>
            </a:r>
          </a:p>
          <a:p>
            <a:pPr marL="914400" lvl="1" indent="-457200">
              <a:buFont typeface="+mj-lt"/>
              <a:buAutoNum type="arabicPeriod"/>
              <a:defRPr/>
            </a:pPr>
            <a:r>
              <a:rPr lang="en-US" altLang="en-US" sz="2400" dirty="0" smtClean="0">
                <a:latin typeface="Arial" pitchFamily="34" charset="0"/>
                <a:cs typeface="Arial" pitchFamily="34" charset="0"/>
              </a:rPr>
              <a:t>Increases in the capital account surplus</a:t>
            </a:r>
          </a:p>
          <a:p>
            <a:pPr>
              <a:defRPr/>
            </a:pPr>
            <a:r>
              <a:rPr lang="en-US" altLang="en-US" sz="2800" dirty="0" smtClean="0">
                <a:latin typeface="Arial" pitchFamily="34" charset="0"/>
                <a:cs typeface="Arial" pitchFamily="34" charset="0"/>
              </a:rPr>
              <a:t>Causes of these scenarios</a:t>
            </a:r>
          </a:p>
          <a:p>
            <a:pPr lvl="1">
              <a:defRPr/>
            </a:pPr>
            <a:r>
              <a:rPr lang="en-US" altLang="en-US" sz="2400" dirty="0" smtClean="0">
                <a:latin typeface="Arial" pitchFamily="34" charset="0"/>
                <a:cs typeface="Arial" pitchFamily="34" charset="0"/>
              </a:rPr>
              <a:t>Strong economic growth</a:t>
            </a:r>
          </a:p>
          <a:p>
            <a:pPr lvl="1">
              <a:defRPr/>
            </a:pPr>
            <a:r>
              <a:rPr lang="en-US" altLang="en-US" sz="2400" dirty="0" smtClean="0">
                <a:latin typeface="Arial" pitchFamily="34" charset="0"/>
                <a:cs typeface="Arial" pitchFamily="34" charset="0"/>
              </a:rPr>
              <a:t>Lower personal saving</a:t>
            </a:r>
          </a:p>
          <a:p>
            <a:pPr lvl="1">
              <a:defRPr/>
            </a:pPr>
            <a:r>
              <a:rPr lang="en-US" altLang="en-US" sz="2400" dirty="0" smtClean="0">
                <a:latin typeface="Arial" pitchFamily="34" charset="0"/>
                <a:cs typeface="Arial" pitchFamily="34" charset="0"/>
              </a:rPr>
              <a:t>Fiscal policy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632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632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632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Strong Economic Growth</a:t>
            </a:r>
          </a:p>
        </p:txBody>
      </p:sp>
      <p:sp>
        <p:nvSpPr>
          <p:cNvPr id="57347"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Current account deficits</a:t>
            </a:r>
            <a:endParaRPr lang="en-US" altLang="en-US" sz="2000" dirty="0" smtClean="0">
              <a:latin typeface="Arial" panose="020B0604020202020204" pitchFamily="34" charset="0"/>
            </a:endParaRPr>
          </a:p>
          <a:p>
            <a:pPr lvl="1"/>
            <a:r>
              <a:rPr lang="en-US" altLang="en-US" sz="2400" dirty="0" smtClean="0">
                <a:latin typeface="Arial" panose="020B0604020202020204" pitchFamily="34" charset="0"/>
              </a:rPr>
              <a:t>Wealthy consumers can afford more imports</a:t>
            </a:r>
          </a:p>
          <a:p>
            <a:pPr lvl="1"/>
            <a:r>
              <a:rPr lang="en-US" altLang="en-US" sz="2400" dirty="0" smtClean="0">
                <a:latin typeface="Arial" panose="020B0604020202020204" pitchFamily="34" charset="0"/>
              </a:rPr>
              <a:t>Imports increase at a faster rate than exports</a:t>
            </a:r>
          </a:p>
          <a:p>
            <a:pPr marL="457200" lvl="1" indent="0">
              <a:buNone/>
            </a:pPr>
            <a:r>
              <a:rPr lang="en-US" altLang="en-US" sz="2400" dirty="0" smtClean="0">
                <a:latin typeface="Arial" panose="020B0604020202020204" pitchFamily="34" charset="0"/>
              </a:rPr>
              <a:t>	→ current account deficit appears</a:t>
            </a:r>
          </a:p>
          <a:p>
            <a:r>
              <a:rPr lang="en-US" altLang="en-US" sz="2800" dirty="0" smtClean="0">
                <a:latin typeface="Arial" panose="020B0604020202020204" pitchFamily="34" charset="0"/>
              </a:rPr>
              <a:t>Capital account surplus</a:t>
            </a:r>
          </a:p>
          <a:p>
            <a:pPr lvl="1"/>
            <a:r>
              <a:rPr lang="en-US" altLang="en-US" sz="2400" dirty="0" smtClean="0">
                <a:latin typeface="Arial" panose="020B0604020202020204" pitchFamily="34" charset="0"/>
              </a:rPr>
              <a:t>Growing economies offer higher returns on investment </a:t>
            </a:r>
          </a:p>
          <a:p>
            <a:pPr lvl="1"/>
            <a:r>
              <a:rPr lang="en-US" altLang="en-US" sz="2400" dirty="0" smtClean="0">
                <a:latin typeface="Arial" panose="020B0604020202020204" pitchFamily="34" charset="0"/>
              </a:rPr>
              <a:t>Demand for loanable funds increases</a:t>
            </a:r>
          </a:p>
          <a:p>
            <a:pPr lvl="1"/>
            <a:r>
              <a:rPr lang="en-US" altLang="en-US" sz="2400" dirty="0" smtClean="0">
                <a:latin typeface="Arial" panose="020B0604020202020204" pitchFamily="34" charset="0"/>
              </a:rPr>
              <a:t>Funds flow in from around the world</a:t>
            </a:r>
          </a:p>
          <a:p>
            <a:pPr marL="457200" lvl="1" indent="0">
              <a:buNone/>
            </a:pPr>
            <a:r>
              <a:rPr lang="en-US" altLang="en-US" sz="2400" dirty="0" smtClean="0">
                <a:latin typeface="Arial" panose="020B0604020202020204" pitchFamily="34" charset="0"/>
              </a:rPr>
              <a:t>	→ capital account surplus</a:t>
            </a:r>
          </a:p>
          <a:p>
            <a:pPr lvl="1"/>
            <a:endParaRPr lang="en-US" altLang="en-US" sz="2400"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734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34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34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3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Know</a:t>
            </a:r>
            <a:r>
              <a:rPr lang="en-US" dirty="0">
                <a:latin typeface="Arial" pitchFamily="-103" charset="0"/>
                <a:cs typeface="MS PGothic" pitchFamily="34" charset="-128"/>
              </a:rPr>
              <a:t>—</a:t>
            </a:r>
            <a:r>
              <a:rPr lang="en-US" altLang="en-US" dirty="0" smtClean="0">
                <a:latin typeface="Arial" panose="020B0604020202020204" pitchFamily="34" charset="0"/>
              </a:rPr>
              <a:t>5 </a:t>
            </a:r>
            <a:endParaRPr lang="en-US" altLang="en-US" dirty="0" smtClean="0">
              <a:latin typeface="Helvetica Neue" charset="0"/>
            </a:endParaRPr>
          </a:p>
        </p:txBody>
      </p:sp>
      <p:sp>
        <p:nvSpPr>
          <p:cNvPr id="53251" name="Content Placeholder 2"/>
          <p:cNvSpPr>
            <a:spLocks noGrp="1"/>
          </p:cNvSpPr>
          <p:nvPr>
            <p:ph idx="1"/>
          </p:nvPr>
        </p:nvSpPr>
        <p:spPr>
          <a:xfrm>
            <a:off x="457200" y="1712913"/>
            <a:ext cx="8229600" cy="4895850"/>
          </a:xfrm>
        </p:spPr>
        <p:txBody>
          <a:bodyPr/>
          <a:lstStyle/>
          <a:p>
            <a:r>
              <a:rPr lang="en-US" altLang="en-US" sz="3000" dirty="0" smtClean="0">
                <a:latin typeface="Arial" panose="020B0604020202020204" pitchFamily="34" charset="0"/>
              </a:rPr>
              <a:t>If U.S. exports increase:</a:t>
            </a:r>
          </a:p>
          <a:p>
            <a:pPr marL="971550" lvl="1" indent="-514350">
              <a:buFont typeface="+mj-lt"/>
              <a:buAutoNum type="alphaUcPeriod"/>
            </a:pPr>
            <a:r>
              <a:rPr lang="en-US" altLang="en-US" sz="2800" dirty="0" smtClean="0">
                <a:latin typeface="Arial" panose="020B0604020202020204" pitchFamily="34" charset="0"/>
              </a:rPr>
              <a:t>the current and capital account will no longer balance.</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current account deficits will shrink.</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current account deficits will increase.</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the demand for loanable funds will decrease.</a:t>
            </a:r>
          </a:p>
        </p:txBody>
      </p:sp>
      <p:sp>
        <p:nvSpPr>
          <p:cNvPr id="4" name="Rectangle 3" descr="Correct answer: B, current account deficits will shrink."/>
          <p:cNvSpPr/>
          <p:nvPr/>
        </p:nvSpPr>
        <p:spPr>
          <a:xfrm>
            <a:off x="815975" y="3180532"/>
            <a:ext cx="6283325" cy="59055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Tree>
    <p:extLst>
      <p:ext uri="{BB962C8B-B14F-4D97-AF65-F5344CB8AC3E}">
        <p14:creationId xmlns:p14="http://schemas.microsoft.com/office/powerpoint/2010/main" val="294526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Lower Personal Saving</a:t>
            </a:r>
          </a:p>
        </p:txBody>
      </p:sp>
      <p:sp>
        <p:nvSpPr>
          <p:cNvPr id="58371" name="Content Placeholder 2"/>
          <p:cNvSpPr>
            <a:spLocks noGrp="1"/>
          </p:cNvSpPr>
          <p:nvPr>
            <p:ph idx="1"/>
          </p:nvPr>
        </p:nvSpPr>
        <p:spPr>
          <a:xfrm>
            <a:off x="457200" y="1712913"/>
            <a:ext cx="8229600" cy="4895850"/>
          </a:xfrm>
        </p:spPr>
        <p:txBody>
          <a:bodyPr/>
          <a:lstStyle/>
          <a:p>
            <a:r>
              <a:rPr lang="en-US" altLang="en-US" sz="3000" dirty="0" smtClean="0">
                <a:latin typeface="Arial" panose="020B0604020202020204" pitchFamily="34" charset="0"/>
              </a:rPr>
              <a:t>When individuals and governments save, this saving can be used for investment.</a:t>
            </a:r>
          </a:p>
          <a:p>
            <a:r>
              <a:rPr lang="en-US" altLang="en-US" sz="3000" dirty="0" smtClean="0">
                <a:latin typeface="Arial" panose="020B0604020202020204" pitchFamily="34" charset="0"/>
              </a:rPr>
              <a:t>If domestic savings falls, investment must be funded with outside sources.</a:t>
            </a:r>
          </a:p>
          <a:p>
            <a:pPr lvl="1"/>
            <a:r>
              <a:rPr lang="en-US" altLang="en-US" sz="2800" dirty="0" smtClean="0">
                <a:latin typeface="Arial" panose="020B0604020202020204" pitchFamily="34" charset="0"/>
              </a:rPr>
              <a:t>This financing comes from savers in foreign countries. </a:t>
            </a:r>
          </a:p>
          <a:p>
            <a:pPr lvl="1"/>
            <a:r>
              <a:rPr lang="en-US" altLang="en-US" sz="2800" dirty="0" smtClean="0">
                <a:latin typeface="Arial" panose="020B0604020202020204" pitchFamily="34" charset="0"/>
              </a:rPr>
              <a:t>Bringing this investment into the United States increases the capital account surplus.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3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Fiscal Policy</a:t>
            </a:r>
          </a:p>
        </p:txBody>
      </p:sp>
      <p:sp>
        <p:nvSpPr>
          <p:cNvPr id="59395" name="Content Placeholder 2"/>
          <p:cNvSpPr>
            <a:spLocks noGrp="1"/>
          </p:cNvSpPr>
          <p:nvPr>
            <p:ph idx="1"/>
          </p:nvPr>
        </p:nvSpPr>
        <p:spPr>
          <a:xfrm>
            <a:off x="457200" y="1712913"/>
            <a:ext cx="8229600" cy="4895850"/>
          </a:xfrm>
        </p:spPr>
        <p:txBody>
          <a:bodyPr/>
          <a:lstStyle/>
          <a:p>
            <a:r>
              <a:rPr lang="en-US" altLang="en-US" sz="3000" dirty="0" smtClean="0">
                <a:latin typeface="Arial" panose="020B0604020202020204" pitchFamily="34" charset="0"/>
              </a:rPr>
              <a:t>Budget deficits also contribute to current account deficits.</a:t>
            </a:r>
          </a:p>
          <a:p>
            <a:pPr lvl="1"/>
            <a:r>
              <a:rPr lang="en-US" altLang="en-US" sz="2800" dirty="0" smtClean="0">
                <a:latin typeface="Arial" panose="020B0604020202020204" pitchFamily="34" charset="0"/>
              </a:rPr>
              <a:t>These deficits consume domestic funds.</a:t>
            </a:r>
          </a:p>
          <a:p>
            <a:pPr lvl="1"/>
            <a:r>
              <a:rPr lang="en-US" altLang="en-US" sz="2800" dirty="0" smtClean="0">
                <a:latin typeface="Arial" panose="020B0604020202020204" pitchFamily="34" charset="0"/>
              </a:rPr>
              <a:t>The government is using funds that could have been used for private investment (crowding out).</a:t>
            </a:r>
          </a:p>
          <a:p>
            <a:pPr lvl="1"/>
            <a:r>
              <a:rPr lang="en-US" altLang="en-US" sz="2800" dirty="0" smtClean="0">
                <a:latin typeface="Arial" panose="020B0604020202020204" pitchFamily="34" charset="0"/>
              </a:rPr>
              <a:t>International funds also fund the deficit, which increases the capital account surplus.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Causes of Current Account Deficits</a:t>
            </a:r>
          </a:p>
        </p:txBody>
      </p:sp>
      <p:pic>
        <p:nvPicPr>
          <p:cNvPr id="4" name="Picture 3" descr="PRINECOMA2_TABLE20.08.jpg"/>
          <p:cNvPicPr>
            <a:picLocks noChangeAspect="1"/>
          </p:cNvPicPr>
          <p:nvPr/>
        </p:nvPicPr>
        <p:blipFill>
          <a:blip r:embed="rId3"/>
          <a:srcRect b="3449"/>
          <a:stretch>
            <a:fillRect/>
          </a:stretch>
        </p:blipFill>
        <p:spPr>
          <a:xfrm>
            <a:off x="304800" y="1733951"/>
            <a:ext cx="8534400" cy="4902823"/>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Conclusion</a:t>
            </a:r>
          </a:p>
        </p:txBody>
      </p:sp>
      <p:sp>
        <p:nvSpPr>
          <p:cNvPr id="121858"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Exchange rates and trade deficits are economic indicators, but are often misunderstood</a:t>
            </a:r>
          </a:p>
          <a:p>
            <a:r>
              <a:rPr lang="en-US" altLang="en-US" sz="2800" dirty="0" smtClean="0">
                <a:latin typeface="Arial" panose="020B0604020202020204" pitchFamily="34" charset="0"/>
              </a:rPr>
              <a:t>Exchange rates are prices for foreign currency</a:t>
            </a:r>
          </a:p>
          <a:p>
            <a:pPr lvl="1"/>
            <a:r>
              <a:rPr lang="en-US" altLang="en-US" sz="2400" dirty="0">
                <a:latin typeface="Arial" panose="020B0604020202020204" pitchFamily="34" charset="0"/>
              </a:rPr>
              <a:t>C</a:t>
            </a:r>
            <a:r>
              <a:rPr lang="en-US" altLang="en-US" sz="2400" dirty="0" smtClean="0">
                <a:latin typeface="Arial" panose="020B0604020202020204" pitchFamily="34" charset="0"/>
              </a:rPr>
              <a:t>an sometimes be manipulated by governments</a:t>
            </a:r>
          </a:p>
          <a:p>
            <a:r>
              <a:rPr lang="en-US" altLang="en-US" sz="2800" dirty="0" smtClean="0">
                <a:latin typeface="Arial" panose="020B0604020202020204" pitchFamily="34" charset="0"/>
              </a:rPr>
              <a:t>Trade deficits have simple intuition, but the causes are not always straightforward</a:t>
            </a:r>
          </a:p>
          <a:p>
            <a:r>
              <a:rPr lang="en-US" altLang="en-US" sz="2800" dirty="0" smtClean="0">
                <a:latin typeface="Arial" panose="020B0604020202020204" pitchFamily="34" charset="0"/>
              </a:rPr>
              <a:t>Trade deficits are not necessarily a bad sign for the economy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 in </a:t>
            </a:r>
            <a:r>
              <a:rPr lang="en-US" i="1" dirty="0"/>
              <a:t>Parks and Recreation</a:t>
            </a:r>
            <a:r>
              <a:rPr lang="en-US" dirty="0"/>
              <a:t>, “London”</a:t>
            </a:r>
          </a:p>
        </p:txBody>
      </p:sp>
      <p:sp>
        <p:nvSpPr>
          <p:cNvPr id="3" name="Content Placeholder 2"/>
          <p:cNvSpPr>
            <a:spLocks noGrp="1"/>
          </p:cNvSpPr>
          <p:nvPr>
            <p:ph idx="1"/>
          </p:nvPr>
        </p:nvSpPr>
        <p:spPr/>
        <p:txBody>
          <a:bodyPr/>
          <a:lstStyle/>
          <a:p>
            <a:r>
              <a:rPr lang="en-US" dirty="0" smtClean="0"/>
              <a:t>Foreign currency</a:t>
            </a:r>
          </a:p>
        </p:txBody>
      </p:sp>
      <p:pic>
        <p:nvPicPr>
          <p:cNvPr id="4" name="Picture 4" descr="Econ in Media.eps">
            <a:hlinkClick r:id="rId3"/>
          </p:cNvPr>
          <p:cNvPicPr>
            <a:picLocks noChangeAspect="1"/>
          </p:cNvPicPr>
          <p:nvPr/>
        </p:nvPicPr>
        <p:blipFill>
          <a:blip r:embed="rId4">
            <a:extLst>
              <a:ext uri="{28A0092B-C50C-407E-A947-70E740481C1C}">
                <a14:useLocalDpi xmlns:a14="http://schemas.microsoft.com/office/drawing/2010/main" val="0"/>
              </a:ext>
            </a:extLst>
          </a:blip>
          <a:srcRect l="12140" t="10822" r="12962" b="16451"/>
          <a:stretch>
            <a:fillRect/>
          </a:stretch>
        </p:blipFill>
        <p:spPr bwMode="auto">
          <a:xfrm>
            <a:off x="3886200" y="3488192"/>
            <a:ext cx="13716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336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Characteristics of Foreign Currency Markets</a:t>
            </a:r>
          </a:p>
        </p:txBody>
      </p:sp>
      <p:sp>
        <p:nvSpPr>
          <p:cNvPr id="11267"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Derived demand</a:t>
            </a:r>
          </a:p>
          <a:p>
            <a:pPr lvl="1"/>
            <a:r>
              <a:rPr lang="en-US" altLang="en-US" sz="2400" dirty="0" smtClean="0">
                <a:latin typeface="Arial" panose="020B0604020202020204" pitchFamily="34" charset="0"/>
              </a:rPr>
              <a:t>Demand for a good or service that derives from the demand for a separate good or service</a:t>
            </a:r>
          </a:p>
          <a:p>
            <a:r>
              <a:rPr lang="en-US" altLang="en-US" sz="2800" dirty="0" smtClean="0">
                <a:latin typeface="Arial" panose="020B0604020202020204" pitchFamily="34" charset="0"/>
              </a:rPr>
              <a:t>The derived demand for foreign currency:</a:t>
            </a:r>
            <a:endParaRPr lang="en-US" altLang="en-US" sz="2000" dirty="0" smtClean="0">
              <a:latin typeface="Arial" panose="020B0604020202020204" pitchFamily="34" charset="0"/>
            </a:endParaRPr>
          </a:p>
          <a:p>
            <a:pPr lvl="1"/>
            <a:r>
              <a:rPr lang="en-US" altLang="en-US" sz="2400" dirty="0" smtClean="0">
                <a:latin typeface="Arial" panose="020B0604020202020204" pitchFamily="34" charset="0"/>
              </a:rPr>
              <a:t>We don’t “directly” demand or consume foreign currency.</a:t>
            </a:r>
          </a:p>
          <a:p>
            <a:pPr lvl="1"/>
            <a:r>
              <a:rPr lang="en-US" altLang="en-US" sz="2400" dirty="0" smtClean="0">
                <a:latin typeface="Arial" panose="020B0604020202020204" pitchFamily="34" charset="0"/>
              </a:rPr>
              <a:t>We demand certain amounts of foreign goods and the needed amount of foreign currency.</a:t>
            </a:r>
          </a:p>
          <a:p>
            <a:pPr lvl="1"/>
            <a:r>
              <a:rPr lang="en-US" altLang="en-US" sz="2400" dirty="0" smtClean="0">
                <a:latin typeface="Arial" panose="020B0604020202020204" pitchFamily="34" charset="0"/>
              </a:rPr>
              <a:t>Credit/debit cards make foreign purchases easy, but banks charge fees for the currency exchanges.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Exchange Rates</a:t>
            </a:r>
            <a:r>
              <a:rPr lang="en-US" dirty="0">
                <a:latin typeface="Arial" pitchFamily="-103" charset="0"/>
                <a:cs typeface="MS PGothic" pitchFamily="34" charset="-128"/>
              </a:rPr>
              <a:t>—</a:t>
            </a:r>
            <a:r>
              <a:rPr lang="en-US" altLang="en-US" dirty="0" smtClean="0">
                <a:latin typeface="Arial" panose="020B0604020202020204" pitchFamily="34" charset="0"/>
              </a:rPr>
              <a:t>1 </a:t>
            </a:r>
          </a:p>
        </p:txBody>
      </p:sp>
      <p:sp>
        <p:nvSpPr>
          <p:cNvPr id="12291" name="Content Placeholder 2"/>
          <p:cNvSpPr>
            <a:spLocks noGrp="1"/>
          </p:cNvSpPr>
          <p:nvPr>
            <p:ph idx="1"/>
          </p:nvPr>
        </p:nvSpPr>
        <p:spPr>
          <a:xfrm>
            <a:off x="457199" y="1712913"/>
            <a:ext cx="8369559" cy="4895850"/>
          </a:xfrm>
        </p:spPr>
        <p:txBody>
          <a:bodyPr/>
          <a:lstStyle/>
          <a:p>
            <a:r>
              <a:rPr lang="en-US" altLang="en-US" sz="2800" dirty="0" smtClean="0">
                <a:latin typeface="Arial" panose="020B0604020202020204" pitchFamily="34" charset="0"/>
              </a:rPr>
              <a:t>The exchange rate is the price of foreign currency.</a:t>
            </a:r>
          </a:p>
          <a:p>
            <a:r>
              <a:rPr lang="en-US" altLang="en-US" sz="2800" dirty="0" smtClean="0">
                <a:latin typeface="Arial" panose="020B0604020202020204" pitchFamily="34" charset="0"/>
              </a:rPr>
              <a:t>Multiple ways to view the price:</a:t>
            </a:r>
            <a:endParaRPr lang="en-US" altLang="en-US" sz="1600" dirty="0" smtClean="0">
              <a:latin typeface="Arial" panose="020B0604020202020204" pitchFamily="34" charset="0"/>
            </a:endParaRPr>
          </a:p>
          <a:p>
            <a:pPr lvl="1"/>
            <a:r>
              <a:rPr lang="en-US" altLang="en-US" sz="2400" dirty="0" smtClean="0">
                <a:latin typeface="Arial" panose="020B0604020202020204" pitchFamily="34" charset="0"/>
              </a:rPr>
              <a:t>Number of euros you can buy with one dollar (€ per $)</a:t>
            </a:r>
          </a:p>
          <a:p>
            <a:pPr lvl="1"/>
            <a:r>
              <a:rPr lang="en-US" altLang="en-US" sz="2400" dirty="0" smtClean="0">
                <a:solidFill>
                  <a:schemeClr val="accent6"/>
                </a:solidFill>
                <a:latin typeface="Arial" panose="020B0604020202020204" pitchFamily="34" charset="0"/>
              </a:rPr>
              <a:t>Number of dollars required to buy one euro ($ per €)</a:t>
            </a:r>
          </a:p>
          <a:p>
            <a:r>
              <a:rPr lang="en-US" altLang="en-US" sz="2800" dirty="0" smtClean="0">
                <a:latin typeface="Arial" panose="020B0604020202020204" pitchFamily="34" charset="0"/>
              </a:rPr>
              <a:t>These two methods will yield reciprocal numbers.</a:t>
            </a:r>
            <a:endParaRPr lang="en-US" altLang="en-US" sz="2800" dirty="0">
              <a:latin typeface="Arial" panose="020B0604020202020204" pitchFamily="34" charset="0"/>
            </a:endParaRPr>
          </a:p>
          <a:p>
            <a:pPr lvl="1"/>
            <a:r>
              <a:rPr lang="en-US" altLang="en-US" sz="2400" dirty="0" smtClean="0">
                <a:latin typeface="Arial" panose="020B0604020202020204" pitchFamily="34" charset="0"/>
              </a:rPr>
              <a:t>There is no “standard” way to state exchange rates.</a:t>
            </a:r>
          </a:p>
          <a:p>
            <a:pPr lvl="1"/>
            <a:r>
              <a:rPr lang="en-US" altLang="en-US" sz="2400" dirty="0">
                <a:latin typeface="Arial" panose="020B0604020202020204" pitchFamily="34" charset="0"/>
              </a:rPr>
              <a:t>W</a:t>
            </a:r>
            <a:r>
              <a:rPr lang="en-US" altLang="en-US" sz="2400" dirty="0" smtClean="0">
                <a:latin typeface="Arial" panose="020B0604020202020204" pitchFamily="34" charset="0"/>
              </a:rPr>
              <a:t>e will </a:t>
            </a:r>
            <a:r>
              <a:rPr lang="en-US" altLang="en-US" sz="2400" dirty="0" smtClean="0">
                <a:solidFill>
                  <a:schemeClr val="accent6"/>
                </a:solidFill>
                <a:latin typeface="Arial" panose="020B0604020202020204" pitchFamily="34" charset="0"/>
              </a:rPr>
              <a:t>use the second method </a:t>
            </a:r>
            <a:r>
              <a:rPr lang="en-US" altLang="en-US" sz="2400" dirty="0" smtClean="0">
                <a:latin typeface="Arial" panose="020B0604020202020204" pitchFamily="34" charset="0"/>
              </a:rPr>
              <a:t>since this is how we think of other goods (how many dollars needed to buy).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Exchange Rates, August 2015</a:t>
            </a:r>
          </a:p>
        </p:txBody>
      </p:sp>
      <p:pic>
        <p:nvPicPr>
          <p:cNvPr id="5" name="Picture 4" descr="PRINECOMA2_TABLE20.01.jpg"/>
          <p:cNvPicPr>
            <a:picLocks noChangeAspect="1"/>
          </p:cNvPicPr>
          <p:nvPr/>
        </p:nvPicPr>
        <p:blipFill>
          <a:blip r:embed="rId3"/>
          <a:srcRect b="3098"/>
          <a:stretch>
            <a:fillRect/>
          </a:stretch>
        </p:blipFill>
        <p:spPr>
          <a:xfrm>
            <a:off x="504285" y="1668742"/>
            <a:ext cx="8135430" cy="510732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10186</TotalTime>
  <Words>7305</Words>
  <Application>Microsoft Macintosh PowerPoint</Application>
  <PresentationFormat>On-screen Show (4:3)</PresentationFormat>
  <Paragraphs>757</Paragraphs>
  <Slides>57</Slides>
  <Notes>57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Calibri</vt:lpstr>
      <vt:lpstr>Cambria Math</vt:lpstr>
      <vt:lpstr>Helvetica Neue</vt:lpstr>
      <vt:lpstr>Helvetica Neue Medium</vt:lpstr>
      <vt:lpstr>MS PGothic</vt:lpstr>
      <vt:lpstr>ＭＳ Ｐゴシック</vt:lpstr>
      <vt:lpstr>Arial</vt:lpstr>
      <vt:lpstr>Office Theme</vt:lpstr>
      <vt:lpstr>International Finance</vt:lpstr>
      <vt:lpstr>Previously</vt:lpstr>
      <vt:lpstr>Big Questions</vt:lpstr>
      <vt:lpstr>Why Do Exchange Rates Rise and Fall?—1 </vt:lpstr>
      <vt:lpstr>Why Do Exchange Rates  Rise and Fall?—2 </vt:lpstr>
      <vt:lpstr>Economics in Parks and Recreation, “London”</vt:lpstr>
      <vt:lpstr>Characteristics of Foreign Currency Markets</vt:lpstr>
      <vt:lpstr>Exchange Rates—1 </vt:lpstr>
      <vt:lpstr>Exchange Rates, August 2015</vt:lpstr>
      <vt:lpstr>Exchange Rates—2 </vt:lpstr>
      <vt:lpstr>Appreciation and Depreciation</vt:lpstr>
      <vt:lpstr>Economics in “McDonald’s Falling Dollar Commercial”</vt:lpstr>
      <vt:lpstr>Exchange Rates: Historical Perspective</vt:lpstr>
      <vt:lpstr>Practice What You Know—1 </vt:lpstr>
      <vt:lpstr>Demand for Foreign Currency—1 </vt:lpstr>
      <vt:lpstr>Demand for Foreign Currency—2 </vt:lpstr>
      <vt:lpstr>Demand for Foreign Goods and Services</vt:lpstr>
      <vt:lpstr>Demand for Foreign Financial Assets</vt:lpstr>
      <vt:lpstr>Shifts in Demand for Foreign Currency</vt:lpstr>
      <vt:lpstr>Practice What You Know—2 </vt:lpstr>
      <vt:lpstr>Supply of Foreign Currency</vt:lpstr>
      <vt:lpstr>Shifts in the Supply of Foreign Currency</vt:lpstr>
      <vt:lpstr>Changes in Demand of Foreign Currency—1 </vt:lpstr>
      <vt:lpstr>Changes in Demand of Foreign Currency—2 </vt:lpstr>
      <vt:lpstr>Changes in Supply—1 </vt:lpstr>
      <vt:lpstr>Changes in Supply—2 </vt:lpstr>
      <vt:lpstr>Increase in Japan AD from  Yen Depreciation</vt:lpstr>
      <vt:lpstr>Practice What You Know—3 </vt:lpstr>
      <vt:lpstr>Practice What You Know—4 </vt:lpstr>
      <vt:lpstr>Pegging Exchange Rates</vt:lpstr>
      <vt:lpstr>How China Pegs the Yuan</vt:lpstr>
      <vt:lpstr>Pegging Exchange Rates:  The Chinese Yuan</vt:lpstr>
      <vt:lpstr>Purchasing Power Parity</vt:lpstr>
      <vt:lpstr>Law of One Price</vt:lpstr>
      <vt:lpstr>Purchasing Power Parity and Exchange Rates—1 </vt:lpstr>
      <vt:lpstr>Purchasing Power Parity and Exchange Rates—2 </vt:lpstr>
      <vt:lpstr>Why PPP Does Not  Hold Perfectly</vt:lpstr>
      <vt:lpstr>Economics in EuroTrip</vt:lpstr>
      <vt:lpstr>The Big Mac Index</vt:lpstr>
      <vt:lpstr>What Causes Trade Deficits?</vt:lpstr>
      <vt:lpstr>U.S. Trade Balance and Recessions</vt:lpstr>
      <vt:lpstr>Balance of Payments</vt:lpstr>
      <vt:lpstr>Current Account and Capital Account Transactions</vt:lpstr>
      <vt:lpstr>Current Account and Capital Account</vt:lpstr>
      <vt:lpstr>U.S. Balance of Payments (Millions of Dollars)</vt:lpstr>
      <vt:lpstr>The Key Identity of Balance of Payments</vt:lpstr>
      <vt:lpstr>The Key Identity of Balance of Payments: Example</vt:lpstr>
      <vt:lpstr>The Key Identity of Balance of Payments: Extended Example</vt:lpstr>
      <vt:lpstr>Balance of Payments: Another Example</vt:lpstr>
      <vt:lpstr>U.S. Current and Capital Account Balances</vt:lpstr>
      <vt:lpstr>Causes of Trade Deficits</vt:lpstr>
      <vt:lpstr>Strong Economic Growth</vt:lpstr>
      <vt:lpstr>Practice What You Know—5 </vt:lpstr>
      <vt:lpstr>Lower Personal Saving</vt:lpstr>
      <vt:lpstr>Fiscal Policy</vt:lpstr>
      <vt:lpstr>Causes of Current Account Deficits</vt:lpstr>
      <vt:lpstr>Conclusion</vt:lpstr>
    </vt:vector>
  </TitlesOfParts>
  <Manager/>
  <Company>W.W.Norton &amp; Company</Company>
  <LinksUpToDate>false</LinksUpToDate>
  <SharedDoc>false</SharedDoc>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Macroeconomics</dc:title>
  <dc:subject/>
  <dc:creator>Lee Coppock and Dirk Mateer</dc:creator>
  <cp:keywords/>
  <dc:description/>
  <cp:lastModifiedBy>Victoria Reuter</cp:lastModifiedBy>
  <cp:revision>636</cp:revision>
  <dcterms:created xsi:type="dcterms:W3CDTF">2017-03-04T01:47:21Z</dcterms:created>
  <dcterms:modified xsi:type="dcterms:W3CDTF">2017-03-31T20:25:26Z</dcterms:modified>
  <cp:category/>
</cp:coreProperties>
</file>